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snapToGrid="0" snapToObjects="1">
      <p:cViewPr varScale="1">
        <p:scale>
          <a:sx n="60" d="100"/>
          <a:sy n="60"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RVAIntegrative.com"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hyperlink" Target="http://RVAIntegrative.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RVAIntegrative.com" TargetMode="Externa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5" name="MorterAndPestalBlue.png" descr="MorterAndPestalBlue.png"/>
          <p:cNvPicPr>
            <a:picLocks noChangeAspect="1"/>
          </p:cNvPicPr>
          <p:nvPr/>
        </p:nvPicPr>
        <p:blipFill>
          <a:blip r:embed="rId2">
            <a:extLst/>
          </a:blip>
          <a:srcRect t="6503" b="6503"/>
          <a:stretch>
            <a:fillRect/>
          </a:stretch>
        </p:blipFill>
        <p:spPr>
          <a:xfrm>
            <a:off x="256347" y="256347"/>
            <a:ext cx="23876001" cy="11683326"/>
          </a:xfrm>
          <a:prstGeom prst="rect">
            <a:avLst/>
          </a:prstGeom>
          <a:ln w="12700">
            <a:miter lim="400000"/>
          </a:ln>
        </p:spPr>
      </p:pic>
      <p:grpSp>
        <p:nvGrpSpPr>
          <p:cNvPr id="19" name="Group"/>
          <p:cNvGrpSpPr/>
          <p:nvPr/>
        </p:nvGrpSpPr>
        <p:grpSpPr>
          <a:xfrm>
            <a:off x="250374" y="12191402"/>
            <a:ext cx="23870552" cy="1270001"/>
            <a:chOff x="0" y="0"/>
            <a:chExt cx="23870550" cy="1270000"/>
          </a:xfrm>
        </p:grpSpPr>
        <p:sp>
          <p:nvSpPr>
            <p:cNvPr id="16" name="Rectangle"/>
            <p:cNvSpPr/>
            <p:nvPr/>
          </p:nvSpPr>
          <p:spPr>
            <a:xfrm>
              <a:off x="0" y="0"/>
              <a:ext cx="23870551" cy="1270000"/>
            </a:xfrm>
            <a:prstGeom prst="rect">
              <a:avLst/>
            </a:prstGeom>
            <a:solidFill>
              <a:srgbClr val="373C37"/>
            </a:solidFill>
            <a:ln w="12700" cap="flat">
              <a:noFill/>
              <a:miter lim="400000"/>
            </a:ln>
            <a:effectLst/>
          </p:spPr>
          <p:txBody>
            <a:bodyPr wrap="square" lIns="91439" tIns="91439" rIns="91439" bIns="91439" numCol="1" anchor="ctr">
              <a:noAutofit/>
            </a:bodyPr>
            <a:lstStyle/>
            <a:p>
              <a:endParaRPr/>
            </a:p>
          </p:txBody>
        </p:sp>
        <p:pic>
          <p:nvPicPr>
            <p:cNvPr id="17" name="RIFM-Logo-Horizontal-White@2x.png" descr="RIFM-Logo-Horizontal-White@2x.png">
              <a:hlinkClick r:id="rId3"/>
            </p:cNvPr>
            <p:cNvPicPr>
              <a:picLocks noChangeAspect="1"/>
            </p:cNvPicPr>
            <p:nvPr/>
          </p:nvPicPr>
          <p:blipFill>
            <a:blip r:embed="rId4">
              <a:extLst/>
            </a:blip>
            <a:srcRect/>
            <a:stretch>
              <a:fillRect/>
            </a:stretch>
          </p:blipFill>
          <p:spPr>
            <a:xfrm>
              <a:off x="129962" y="127000"/>
              <a:ext cx="4652636" cy="1016000"/>
            </a:xfrm>
            <a:prstGeom prst="rect">
              <a:avLst/>
            </a:prstGeom>
            <a:ln w="12700" cap="flat">
              <a:noFill/>
              <a:miter lim="400000"/>
            </a:ln>
            <a:effectLst/>
          </p:spPr>
        </p:pic>
        <p:pic>
          <p:nvPicPr>
            <p:cNvPr id="18" name="WebAddress-Green@2x.png" descr="WebAddress-Green@2x.png">
              <a:hlinkClick r:id="rId3"/>
            </p:cNvPr>
            <p:cNvPicPr>
              <a:picLocks noChangeAspect="1"/>
            </p:cNvPicPr>
            <p:nvPr/>
          </p:nvPicPr>
          <p:blipFill>
            <a:blip r:embed="rId5">
              <a:extLst/>
            </a:blip>
            <a:stretch>
              <a:fillRect/>
            </a:stretch>
          </p:blipFill>
          <p:spPr>
            <a:xfrm>
              <a:off x="18800021" y="355600"/>
              <a:ext cx="4660901" cy="558800"/>
            </a:xfrm>
            <a:prstGeom prst="rect">
              <a:avLst/>
            </a:prstGeom>
            <a:ln w="12700" cap="flat">
              <a:noFill/>
              <a:miter lim="400000"/>
            </a:ln>
            <a:effectLst/>
          </p:spPr>
        </p:pic>
      </p:grpSp>
      <p:pic>
        <p:nvPicPr>
          <p:cNvPr id="20" name="Image" descr="Image"/>
          <p:cNvPicPr>
            <a:picLocks noChangeAspect="1"/>
          </p:cNvPicPr>
          <p:nvPr/>
        </p:nvPicPr>
        <p:blipFill>
          <a:blip r:embed="rId6">
            <a:extLst/>
          </a:blip>
          <a:stretch>
            <a:fillRect/>
          </a:stretch>
        </p:blipFill>
        <p:spPr>
          <a:xfrm>
            <a:off x="2742247" y="4723696"/>
            <a:ext cx="18899506" cy="2748510"/>
          </a:xfrm>
          <a:prstGeom prst="rect">
            <a:avLst/>
          </a:prstGeom>
          <a:ln w="12700">
            <a:miter lim="400000"/>
          </a:ln>
        </p:spPr>
      </p:pic>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lternate">
    <p:spTree>
      <p:nvGrpSpPr>
        <p:cNvPr id="1" name=""/>
        <p:cNvGrpSpPr/>
        <p:nvPr/>
      </p:nvGrpSpPr>
      <p:grpSpPr>
        <a:xfrm>
          <a:off x="0" y="0"/>
          <a:ext cx="0" cy="0"/>
          <a:chOff x="0" y="0"/>
          <a:chExt cx="0" cy="0"/>
        </a:xfrm>
      </p:grpSpPr>
      <p:sp>
        <p:nvSpPr>
          <p:cNvPr id="35" name="Rectangle"/>
          <p:cNvSpPr/>
          <p:nvPr/>
        </p:nvSpPr>
        <p:spPr>
          <a:xfrm>
            <a:off x="251321" y="1778000"/>
            <a:ext cx="23876001" cy="10160000"/>
          </a:xfrm>
          <a:prstGeom prst="rect">
            <a:avLst/>
          </a:prstGeom>
          <a:solidFill>
            <a:srgbClr val="0088BB">
              <a:alpha val="15016"/>
            </a:srgbClr>
          </a:solidFill>
          <a:ln w="12700">
            <a:miter lim="400000"/>
          </a:ln>
        </p:spPr>
        <p:txBody>
          <a:bodyPr tIns="91439" bIns="91439" anchor="ctr"/>
          <a:lstStyle/>
          <a:p>
            <a:endParaRPr/>
          </a:p>
        </p:txBody>
      </p:sp>
      <p:grpSp>
        <p:nvGrpSpPr>
          <p:cNvPr id="39" name="Group"/>
          <p:cNvGrpSpPr/>
          <p:nvPr/>
        </p:nvGrpSpPr>
        <p:grpSpPr>
          <a:xfrm>
            <a:off x="250374" y="12191402"/>
            <a:ext cx="23870552" cy="1270001"/>
            <a:chOff x="0" y="0"/>
            <a:chExt cx="23870550" cy="1270000"/>
          </a:xfrm>
        </p:grpSpPr>
        <p:sp>
          <p:nvSpPr>
            <p:cNvPr id="36" name="Rectangle"/>
            <p:cNvSpPr/>
            <p:nvPr/>
          </p:nvSpPr>
          <p:spPr>
            <a:xfrm>
              <a:off x="0" y="0"/>
              <a:ext cx="23870551" cy="1270000"/>
            </a:xfrm>
            <a:prstGeom prst="rect">
              <a:avLst/>
            </a:prstGeom>
            <a:solidFill>
              <a:srgbClr val="373C37"/>
            </a:solidFill>
            <a:ln w="12700" cap="flat">
              <a:noFill/>
              <a:miter lim="400000"/>
            </a:ln>
            <a:effectLst/>
          </p:spPr>
          <p:txBody>
            <a:bodyPr wrap="square" lIns="91439" tIns="91439" rIns="91439" bIns="91439" numCol="1" anchor="ctr">
              <a:noAutofit/>
            </a:bodyPr>
            <a:lstStyle/>
            <a:p>
              <a:endParaRPr/>
            </a:p>
          </p:txBody>
        </p:sp>
        <p:pic>
          <p:nvPicPr>
            <p:cNvPr id="37" name="RIFM-Logo-Horizontal-White@2x.png" descr="RIFM-Logo-Horizontal-White@2x.png">
              <a:hlinkClick r:id="rId2"/>
            </p:cNvPr>
            <p:cNvPicPr>
              <a:picLocks noChangeAspect="1"/>
            </p:cNvPicPr>
            <p:nvPr/>
          </p:nvPicPr>
          <p:blipFill>
            <a:blip r:embed="rId3">
              <a:extLst/>
            </a:blip>
            <a:srcRect/>
            <a:stretch>
              <a:fillRect/>
            </a:stretch>
          </p:blipFill>
          <p:spPr>
            <a:xfrm>
              <a:off x="129962" y="127000"/>
              <a:ext cx="4652636" cy="1016000"/>
            </a:xfrm>
            <a:prstGeom prst="rect">
              <a:avLst/>
            </a:prstGeom>
            <a:ln w="12700" cap="flat">
              <a:noFill/>
              <a:miter lim="400000"/>
            </a:ln>
            <a:effectLst/>
          </p:spPr>
        </p:pic>
        <p:pic>
          <p:nvPicPr>
            <p:cNvPr id="38" name="WebAddress-Green@2x.png" descr="WebAddress-Green@2x.png">
              <a:hlinkClick r:id="rId2"/>
            </p:cNvPr>
            <p:cNvPicPr>
              <a:picLocks noChangeAspect="1"/>
            </p:cNvPicPr>
            <p:nvPr/>
          </p:nvPicPr>
          <p:blipFill>
            <a:blip r:embed="rId4">
              <a:extLst/>
            </a:blip>
            <a:stretch>
              <a:fillRect/>
            </a:stretch>
          </p:blipFill>
          <p:spPr>
            <a:xfrm>
              <a:off x="18800021" y="355600"/>
              <a:ext cx="4660901" cy="558800"/>
            </a:xfrm>
            <a:prstGeom prst="rect">
              <a:avLst/>
            </a:prstGeom>
            <a:ln w="12700" cap="flat">
              <a:noFill/>
              <a:miter lim="400000"/>
            </a:ln>
            <a:effectLst/>
          </p:spPr>
        </p:pic>
      </p:gr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54" name="MorterAndPestalBlue.png" descr="MorterAndPestalBlue.png"/>
          <p:cNvPicPr>
            <a:picLocks noChangeAspect="1"/>
          </p:cNvPicPr>
          <p:nvPr/>
        </p:nvPicPr>
        <p:blipFill>
          <a:blip r:embed="rId2">
            <a:extLst/>
          </a:blip>
          <a:srcRect t="6503" b="6503"/>
          <a:stretch>
            <a:fillRect/>
          </a:stretch>
        </p:blipFill>
        <p:spPr>
          <a:xfrm>
            <a:off x="256347" y="256347"/>
            <a:ext cx="23876001" cy="11683326"/>
          </a:xfrm>
          <a:prstGeom prst="rect">
            <a:avLst/>
          </a:prstGeom>
          <a:ln w="12700">
            <a:miter lim="400000"/>
          </a:ln>
        </p:spPr>
      </p:pic>
      <p:sp>
        <p:nvSpPr>
          <p:cNvPr id="55" name="Rectangle"/>
          <p:cNvSpPr/>
          <p:nvPr/>
        </p:nvSpPr>
        <p:spPr>
          <a:xfrm>
            <a:off x="244959" y="255951"/>
            <a:ext cx="23881381" cy="11684001"/>
          </a:xfrm>
          <a:prstGeom prst="rect">
            <a:avLst/>
          </a:prstGeom>
          <a:solidFill>
            <a:srgbClr val="0088BB">
              <a:alpha val="74692"/>
            </a:srgbClr>
          </a:solidFill>
          <a:ln w="12700">
            <a:miter lim="400000"/>
          </a:ln>
        </p:spPr>
        <p:txBody>
          <a:bodyPr tIns="91439" bIns="91439" anchor="ctr"/>
          <a:lstStyle/>
          <a:p>
            <a:endParaRPr/>
          </a:p>
        </p:txBody>
      </p:sp>
      <p:grpSp>
        <p:nvGrpSpPr>
          <p:cNvPr id="59" name="Group"/>
          <p:cNvGrpSpPr/>
          <p:nvPr/>
        </p:nvGrpSpPr>
        <p:grpSpPr>
          <a:xfrm>
            <a:off x="250374" y="12191402"/>
            <a:ext cx="23870552" cy="1270001"/>
            <a:chOff x="0" y="0"/>
            <a:chExt cx="23870550" cy="1270000"/>
          </a:xfrm>
        </p:grpSpPr>
        <p:sp>
          <p:nvSpPr>
            <p:cNvPr id="56" name="Rectangle"/>
            <p:cNvSpPr/>
            <p:nvPr/>
          </p:nvSpPr>
          <p:spPr>
            <a:xfrm>
              <a:off x="0" y="0"/>
              <a:ext cx="23870551" cy="1270000"/>
            </a:xfrm>
            <a:prstGeom prst="rect">
              <a:avLst/>
            </a:prstGeom>
            <a:solidFill>
              <a:srgbClr val="373C37"/>
            </a:solidFill>
            <a:ln w="12700" cap="flat">
              <a:noFill/>
              <a:miter lim="400000"/>
            </a:ln>
            <a:effectLst/>
          </p:spPr>
          <p:txBody>
            <a:bodyPr wrap="square" lIns="91439" tIns="91439" rIns="91439" bIns="91439" numCol="1" anchor="ctr">
              <a:noAutofit/>
            </a:bodyPr>
            <a:lstStyle/>
            <a:p>
              <a:endParaRPr/>
            </a:p>
          </p:txBody>
        </p:sp>
        <p:pic>
          <p:nvPicPr>
            <p:cNvPr id="57" name="RIFM-Logo-Horizontal-White@2x.png" descr="RIFM-Logo-Horizontal-White@2x.png">
              <a:hlinkClick r:id="rId3"/>
            </p:cNvPr>
            <p:cNvPicPr>
              <a:picLocks noChangeAspect="1"/>
            </p:cNvPicPr>
            <p:nvPr/>
          </p:nvPicPr>
          <p:blipFill>
            <a:blip r:embed="rId4">
              <a:extLst/>
            </a:blip>
            <a:srcRect/>
            <a:stretch>
              <a:fillRect/>
            </a:stretch>
          </p:blipFill>
          <p:spPr>
            <a:xfrm>
              <a:off x="129962" y="127000"/>
              <a:ext cx="4652636" cy="1016000"/>
            </a:xfrm>
            <a:prstGeom prst="rect">
              <a:avLst/>
            </a:prstGeom>
            <a:ln w="12700" cap="flat">
              <a:noFill/>
              <a:miter lim="400000"/>
            </a:ln>
            <a:effectLst/>
          </p:spPr>
        </p:pic>
        <p:pic>
          <p:nvPicPr>
            <p:cNvPr id="58" name="WebAddress-Green@2x.png" descr="WebAddress-Green@2x.png">
              <a:hlinkClick r:id="rId3"/>
            </p:cNvPr>
            <p:cNvPicPr>
              <a:picLocks noChangeAspect="1"/>
            </p:cNvPicPr>
            <p:nvPr/>
          </p:nvPicPr>
          <p:blipFill>
            <a:blip r:embed="rId5">
              <a:extLst/>
            </a:blip>
            <a:stretch>
              <a:fillRect/>
            </a:stretch>
          </p:blipFill>
          <p:spPr>
            <a:xfrm>
              <a:off x="18800021" y="355600"/>
              <a:ext cx="4660901" cy="558800"/>
            </a:xfrm>
            <a:prstGeom prst="rect">
              <a:avLst/>
            </a:prstGeom>
            <a:ln w="12700" cap="flat">
              <a:noFill/>
              <a:miter lim="400000"/>
            </a:ln>
            <a:effectLst/>
          </p:spPr>
        </p:pic>
      </p:gr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hyperlink" Target="http://RVAIntegrative.com" TargetMode="Externa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DE8"/>
        </a:solidFill>
        <a:effectLst/>
      </p:bgPr>
    </p:bg>
    <p:spTree>
      <p:nvGrpSpPr>
        <p:cNvPr id="1" name=""/>
        <p:cNvGrpSpPr/>
        <p:nvPr/>
      </p:nvGrpSpPr>
      <p:grpSpPr>
        <a:xfrm>
          <a:off x="0" y="0"/>
          <a:ext cx="0" cy="0"/>
          <a:chOff x="0" y="0"/>
          <a:chExt cx="0" cy="0"/>
        </a:xfrm>
      </p:grpSpPr>
      <p:grpSp>
        <p:nvGrpSpPr>
          <p:cNvPr id="5" name="Group"/>
          <p:cNvGrpSpPr/>
          <p:nvPr/>
        </p:nvGrpSpPr>
        <p:grpSpPr>
          <a:xfrm>
            <a:off x="250374" y="12191402"/>
            <a:ext cx="23870552" cy="1270001"/>
            <a:chOff x="0" y="0"/>
            <a:chExt cx="23870550" cy="1270000"/>
          </a:xfrm>
        </p:grpSpPr>
        <p:sp>
          <p:nvSpPr>
            <p:cNvPr id="2" name="Rectangle"/>
            <p:cNvSpPr/>
            <p:nvPr/>
          </p:nvSpPr>
          <p:spPr>
            <a:xfrm>
              <a:off x="0" y="0"/>
              <a:ext cx="23870551" cy="1270000"/>
            </a:xfrm>
            <a:prstGeom prst="rect">
              <a:avLst/>
            </a:prstGeom>
            <a:solidFill>
              <a:srgbClr val="373C37"/>
            </a:solidFill>
            <a:ln w="12700" cap="flat">
              <a:noFill/>
              <a:miter lim="400000"/>
            </a:ln>
            <a:effectLst/>
          </p:spPr>
          <p:txBody>
            <a:bodyPr wrap="square" lIns="91439" tIns="91439" rIns="91439" bIns="91439" numCol="1" anchor="ctr">
              <a:noAutofit/>
            </a:bodyPr>
            <a:lstStyle/>
            <a:p>
              <a:endParaRPr/>
            </a:p>
          </p:txBody>
        </p:sp>
        <p:pic>
          <p:nvPicPr>
            <p:cNvPr id="3" name="RIFM-Logo-Horizontal-White@2x.png" descr="RIFM-Logo-Horizontal-White@2x.png">
              <a:hlinkClick r:id="rId7"/>
            </p:cNvPr>
            <p:cNvPicPr>
              <a:picLocks noChangeAspect="1"/>
            </p:cNvPicPr>
            <p:nvPr/>
          </p:nvPicPr>
          <p:blipFill>
            <a:blip r:embed="rId8">
              <a:extLst/>
            </a:blip>
            <a:srcRect/>
            <a:stretch>
              <a:fillRect/>
            </a:stretch>
          </p:blipFill>
          <p:spPr>
            <a:xfrm>
              <a:off x="129962" y="127000"/>
              <a:ext cx="4652636" cy="1016000"/>
            </a:xfrm>
            <a:prstGeom prst="rect">
              <a:avLst/>
            </a:prstGeom>
            <a:ln w="12700" cap="flat">
              <a:noFill/>
              <a:miter lim="400000"/>
            </a:ln>
            <a:effectLst/>
          </p:spPr>
        </p:pic>
        <p:pic>
          <p:nvPicPr>
            <p:cNvPr id="4" name="WebAddress-Green@2x.png" descr="WebAddress-Green@2x.png">
              <a:hlinkClick r:id="rId7"/>
            </p:cNvPr>
            <p:cNvPicPr>
              <a:picLocks noChangeAspect="1"/>
            </p:cNvPicPr>
            <p:nvPr/>
          </p:nvPicPr>
          <p:blipFill>
            <a:blip r:embed="rId9">
              <a:extLst/>
            </a:blip>
            <a:stretch>
              <a:fillRect/>
            </a:stretch>
          </p:blipFill>
          <p:spPr>
            <a:xfrm>
              <a:off x="18800021" y="355600"/>
              <a:ext cx="4660901" cy="558800"/>
            </a:xfrm>
            <a:prstGeom prst="rect">
              <a:avLst/>
            </a:prstGeom>
            <a:ln w="12700" cap="flat">
              <a:noFill/>
              <a:miter lim="400000"/>
            </a:ln>
            <a:effectLst/>
          </p:spPr>
        </p:pic>
      </p:grpSp>
      <p:sp>
        <p:nvSpPr>
          <p:cNvPr id="6" name="Title Text"/>
          <p:cNvSpPr txBox="1">
            <a:spLocks noGrp="1"/>
          </p:cNvSpPr>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tIns="91439" bIns="91439" anchor="ctr">
            <a:normAutofit/>
          </a:bodyPr>
          <a:lstStyle/>
          <a:p>
            <a:r>
              <a:t>Title Text</a:t>
            </a:r>
          </a:p>
        </p:txBody>
      </p:sp>
      <p:sp>
        <p:nvSpPr>
          <p:cNvPr id="7" name="Body Level One…"/>
          <p:cNvSpPr txBox="1">
            <a:spLocks noGrp="1"/>
          </p:cNvSpPr>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22172989" y="12802235"/>
            <a:ext cx="534611" cy="551181"/>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Line"/>
          <p:cNvSpPr/>
          <p:nvPr/>
        </p:nvSpPr>
        <p:spPr>
          <a:xfrm>
            <a:off x="3499039" y="4674575"/>
            <a:ext cx="17373219" cy="1"/>
          </a:xfrm>
          <a:prstGeom prst="line">
            <a:avLst/>
          </a:prstGeom>
          <a:ln w="25400">
            <a:solidFill>
              <a:srgbClr val="FFFFFF">
                <a:alpha val="50231"/>
              </a:srgbClr>
            </a:solidFill>
            <a:miter/>
          </a:ln>
        </p:spPr>
        <p:txBody>
          <a:bodyPr tIns="91439" bIns="91439"/>
          <a:lstStyle/>
          <a:p>
            <a:endParaRPr/>
          </a:p>
        </p:txBody>
      </p:sp>
      <p:pic>
        <p:nvPicPr>
          <p:cNvPr id="70" name="Image" descr="Image"/>
          <p:cNvPicPr>
            <a:picLocks noChangeAspect="1"/>
          </p:cNvPicPr>
          <p:nvPr/>
        </p:nvPicPr>
        <p:blipFill>
          <a:blip r:embed="rId2">
            <a:alphaModFix amt="49808"/>
            <a:extLst/>
          </a:blip>
          <a:stretch>
            <a:fillRect/>
          </a:stretch>
        </p:blipFill>
        <p:spPr>
          <a:xfrm>
            <a:off x="5923334" y="3452419"/>
            <a:ext cx="12804032" cy="892962"/>
          </a:xfrm>
          <a:prstGeom prst="rect">
            <a:avLst/>
          </a:prstGeom>
          <a:ln w="12700">
            <a:miter lim="400000"/>
          </a:ln>
        </p:spPr>
      </p:pic>
      <p:pic>
        <p:nvPicPr>
          <p:cNvPr id="71" name="Image" descr="Image"/>
          <p:cNvPicPr>
            <a:picLocks noChangeAspect="1"/>
          </p:cNvPicPr>
          <p:nvPr/>
        </p:nvPicPr>
        <p:blipFill>
          <a:blip r:embed="rId3">
            <a:extLst/>
          </a:blip>
          <a:stretch>
            <a:fillRect/>
          </a:stretch>
        </p:blipFill>
        <p:spPr>
          <a:xfrm>
            <a:off x="7321149" y="4994669"/>
            <a:ext cx="9741702" cy="207201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linical Course…"/>
          <p:cNvSpPr txBox="1"/>
          <p:nvPr/>
        </p:nvSpPr>
        <p:spPr>
          <a:xfrm>
            <a:off x="1651000" y="2362894"/>
            <a:ext cx="21082000" cy="9619371"/>
          </a:xfrm>
          <a:prstGeom prst="rect">
            <a:avLst/>
          </a:prstGeom>
          <a:ln w="25400">
            <a:miter lim="400000"/>
          </a:ln>
          <a:extLst>
            <a:ext uri="{C572A759-6A51-4108-AA02-DFA0A04FC94B}">
              <ma14:wrappingTextBoxFlag xmlns:ma14="http://schemas.microsoft.com/office/mac/drawingml/2011/main" val="1"/>
            </a:ext>
          </a:extLst>
        </p:spPr>
        <p:txBody>
          <a:bodyPr lIns="88900" tIns="88900" rIns="88900" bIns="88900">
            <a:normAutofit/>
          </a:bodyPr>
          <a:lstStyle/>
          <a:p>
            <a:pPr defTabSz="914400">
              <a:spcBef>
                <a:spcPts val="3600"/>
              </a:spcBef>
              <a:defRPr sz="7200" b="1">
                <a:solidFill>
                  <a:srgbClr val="373C37"/>
                </a:solidFill>
                <a:latin typeface="+mn-lt"/>
                <a:ea typeface="+mn-ea"/>
                <a:cs typeface="+mn-cs"/>
                <a:sym typeface="Helvetica"/>
              </a:defRPr>
            </a:pPr>
            <a:r>
              <a:t>Clinical Course</a:t>
            </a:r>
          </a:p>
          <a:p>
            <a:pPr marL="481263" indent="-481263" defTabSz="914400">
              <a:spcBef>
                <a:spcPts val="3600"/>
              </a:spcBef>
              <a:buSzPct val="100000"/>
              <a:buChar char="•"/>
              <a:defRPr sz="4800">
                <a:solidFill>
                  <a:srgbClr val="373C37"/>
                </a:solidFill>
                <a:latin typeface="Corbel"/>
                <a:ea typeface="Corbel"/>
                <a:cs typeface="Corbel"/>
                <a:sym typeface="Corbel"/>
              </a:defRPr>
            </a:pPr>
            <a:r>
              <a:t>At 6 week follow up only 2–4 bloody stools daily. Off of prednisone but still using Uceris (rectal budesonide) for bad days. Still taking oral mesalamine. Weight up 8 lbs. Energy levels better. Quite nursing school, now wants to get into a medical practitioner field. Still vegan.</a:t>
            </a:r>
          </a:p>
          <a:p>
            <a:pPr marL="481263" indent="-481263" defTabSz="914400">
              <a:spcBef>
                <a:spcPts val="1200"/>
              </a:spcBef>
              <a:buSzPct val="100000"/>
              <a:buChar char="•"/>
              <a:defRPr sz="4800">
                <a:solidFill>
                  <a:srgbClr val="373C37"/>
                </a:solidFill>
                <a:latin typeface="Corbel"/>
                <a:ea typeface="Corbel"/>
                <a:cs typeface="Corbel"/>
                <a:sym typeface="Corbel"/>
              </a:defRPr>
            </a:pPr>
            <a:r>
              <a:t>Discussed adding in bone broths/GAPs style diet</a:t>
            </a:r>
          </a:p>
          <a:p>
            <a:pPr marL="481263" indent="-481263" defTabSz="914400">
              <a:spcBef>
                <a:spcPts val="1200"/>
              </a:spcBef>
              <a:buSzPct val="100000"/>
              <a:buChar char="•"/>
              <a:defRPr sz="4800">
                <a:solidFill>
                  <a:srgbClr val="373C37"/>
                </a:solidFill>
                <a:latin typeface="Corbel"/>
                <a:ea typeface="Corbel"/>
                <a:cs typeface="Corbel"/>
                <a:sym typeface="Corbel"/>
              </a:defRPr>
            </a:pPr>
            <a:r>
              <a:t>Started IVC with glutathione and discuss LDN</a:t>
            </a:r>
          </a:p>
          <a:p>
            <a:pPr marL="481263" indent="-481263" defTabSz="914400">
              <a:spcBef>
                <a:spcPts val="1200"/>
              </a:spcBef>
              <a:buSzPct val="100000"/>
              <a:buChar char="•"/>
              <a:defRPr sz="4800">
                <a:solidFill>
                  <a:srgbClr val="373C37"/>
                </a:solidFill>
                <a:latin typeface="Corbel"/>
                <a:ea typeface="Corbel"/>
                <a:cs typeface="Corbel"/>
                <a:sym typeface="Corbel"/>
              </a:defRPr>
            </a:pPr>
            <a:r>
              <a:t>Depression mostly resolved</a:t>
            </a:r>
          </a:p>
          <a:p>
            <a:pPr marL="481263" indent="-481263" defTabSz="914400">
              <a:spcBef>
                <a:spcPts val="1200"/>
              </a:spcBef>
              <a:buSzPct val="100000"/>
              <a:buChar char="•"/>
              <a:defRPr sz="4800">
                <a:solidFill>
                  <a:srgbClr val="373C37"/>
                </a:solidFill>
                <a:latin typeface="Corbel"/>
                <a:ea typeface="Corbel"/>
                <a:cs typeface="Corbel"/>
                <a:sym typeface="Corbel"/>
              </a:defRPr>
            </a:pPr>
            <a:r>
              <a:t>Hg=11</a:t>
            </a:r>
          </a:p>
          <a:p>
            <a:pPr marL="481263" indent="-481263" defTabSz="914400">
              <a:spcBef>
                <a:spcPts val="1200"/>
              </a:spcBef>
              <a:buSzPct val="100000"/>
              <a:buChar char="•"/>
              <a:defRPr sz="4800" b="1">
                <a:solidFill>
                  <a:srgbClr val="373C37"/>
                </a:solidFill>
                <a:latin typeface="+mn-lt"/>
                <a:ea typeface="+mn-ea"/>
                <a:cs typeface="+mn-cs"/>
                <a:sym typeface="Helvetica"/>
              </a:defRPr>
            </a:pPr>
            <a:r>
              <a:t>POINT: now clinically stable and symptoms much better</a:t>
            </a:r>
          </a:p>
        </p:txBody>
      </p:sp>
      <p:pic>
        <p:nvPicPr>
          <p:cNvPr id="96" name="Image" descr="Image"/>
          <p:cNvPicPr>
            <a:picLocks noChangeAspect="1"/>
          </p:cNvPicPr>
          <p:nvPr/>
        </p:nvPicPr>
        <p:blipFill>
          <a:blip r:embed="rId2">
            <a:extLst/>
          </a:blip>
          <a:stretch>
            <a:fillRect/>
          </a:stretch>
        </p:blipFill>
        <p:spPr>
          <a:xfrm>
            <a:off x="224542" y="267925"/>
            <a:ext cx="8948916" cy="136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linical Course (continued)…"/>
          <p:cNvSpPr txBox="1"/>
          <p:nvPr/>
        </p:nvSpPr>
        <p:spPr>
          <a:xfrm>
            <a:off x="1651000" y="2362894"/>
            <a:ext cx="21082000" cy="9619371"/>
          </a:xfrm>
          <a:prstGeom prst="rect">
            <a:avLst/>
          </a:prstGeom>
          <a:ln w="25400">
            <a:miter lim="400000"/>
          </a:ln>
          <a:extLst>
            <a:ext uri="{C572A759-6A51-4108-AA02-DFA0A04FC94B}">
              <ma14:wrappingTextBoxFlag xmlns:ma14="http://schemas.microsoft.com/office/mac/drawingml/2011/main" val="1"/>
            </a:ext>
          </a:extLst>
        </p:spPr>
        <p:txBody>
          <a:bodyPr lIns="88900" tIns="88900" rIns="88900" bIns="88900">
            <a:normAutofit/>
          </a:bodyPr>
          <a:lstStyle/>
          <a:p>
            <a:pPr defTabSz="914400">
              <a:spcBef>
                <a:spcPts val="3600"/>
              </a:spcBef>
              <a:defRPr sz="7200" b="1">
                <a:solidFill>
                  <a:srgbClr val="373C37"/>
                </a:solidFill>
                <a:latin typeface="+mn-lt"/>
                <a:ea typeface="+mn-ea"/>
                <a:cs typeface="+mn-cs"/>
                <a:sym typeface="Helvetica"/>
              </a:defRPr>
            </a:pPr>
            <a:r>
              <a:t>Clinical Course </a:t>
            </a:r>
            <a:r>
              <a:rPr b="0">
                <a:solidFill>
                  <a:srgbClr val="535353"/>
                </a:solidFill>
                <a:latin typeface="Corbel"/>
                <a:ea typeface="Corbel"/>
                <a:cs typeface="Corbel"/>
                <a:sym typeface="Corbel"/>
              </a:rPr>
              <a:t>(continued)</a:t>
            </a:r>
          </a:p>
          <a:p>
            <a:pPr marL="481263" indent="-481263" defTabSz="914400">
              <a:spcBef>
                <a:spcPts val="3600"/>
              </a:spcBef>
              <a:buSzPct val="100000"/>
              <a:buChar char="•"/>
              <a:defRPr sz="4800">
                <a:solidFill>
                  <a:srgbClr val="373C37"/>
                </a:solidFill>
                <a:latin typeface="Corbel"/>
                <a:ea typeface="Corbel"/>
                <a:cs typeface="Corbel"/>
                <a:sym typeface="Corbel"/>
              </a:defRPr>
            </a:pPr>
            <a:r>
              <a:t>Over 8 weeks of IV C + GSH and diet changes, continued to gain weight. Having abdominal pain and back aches on and off but much better.</a:t>
            </a:r>
          </a:p>
          <a:p>
            <a:pPr marL="481263" indent="-481263" defTabSz="914400">
              <a:spcBef>
                <a:spcPts val="3600"/>
              </a:spcBef>
              <a:buSzPct val="100000"/>
              <a:buChar char="•"/>
              <a:defRPr sz="4800">
                <a:solidFill>
                  <a:srgbClr val="373C37"/>
                </a:solidFill>
                <a:latin typeface="Corbel"/>
                <a:ea typeface="Corbel"/>
                <a:cs typeface="Corbel"/>
                <a:sym typeface="Corbel"/>
              </a:defRPr>
            </a:pPr>
            <a:r>
              <a:t>LDN trial (disturbed sleep so stopped) or low NK cell count and underlying autoimmune issues</a:t>
            </a:r>
          </a:p>
          <a:p>
            <a:pPr marL="481263" indent="-481263" defTabSz="914400">
              <a:spcBef>
                <a:spcPts val="3600"/>
              </a:spcBef>
              <a:buSzPct val="100000"/>
              <a:buChar char="•"/>
              <a:defRPr sz="4800">
                <a:solidFill>
                  <a:srgbClr val="373C37"/>
                </a:solidFill>
                <a:latin typeface="Corbel"/>
                <a:ea typeface="Corbel"/>
                <a:cs typeface="Corbel"/>
                <a:sym typeface="Corbel"/>
              </a:defRPr>
            </a:pPr>
            <a:r>
              <a:t>At 3 month follow up she was hiking again, meditating, doing much better. Still with Si  joint pain and Low Back Pain but Bowel Movements now normalized. Finished 8-10 infusions of IVC + GSH</a:t>
            </a:r>
          </a:p>
        </p:txBody>
      </p:sp>
      <p:pic>
        <p:nvPicPr>
          <p:cNvPr id="99" name="Image" descr="Image"/>
          <p:cNvPicPr>
            <a:picLocks noChangeAspect="1"/>
          </p:cNvPicPr>
          <p:nvPr/>
        </p:nvPicPr>
        <p:blipFill>
          <a:blip r:embed="rId2">
            <a:extLst/>
          </a:blip>
          <a:stretch>
            <a:fillRect/>
          </a:stretch>
        </p:blipFill>
        <p:spPr>
          <a:xfrm>
            <a:off x="224542" y="267925"/>
            <a:ext cx="8948916" cy="136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linical Course (continued)…"/>
          <p:cNvSpPr txBox="1"/>
          <p:nvPr/>
        </p:nvSpPr>
        <p:spPr>
          <a:xfrm>
            <a:off x="1651000" y="2362894"/>
            <a:ext cx="21082000" cy="9619371"/>
          </a:xfrm>
          <a:prstGeom prst="rect">
            <a:avLst/>
          </a:prstGeom>
          <a:ln w="25400">
            <a:miter lim="400000"/>
          </a:ln>
          <a:extLst>
            <a:ext uri="{C572A759-6A51-4108-AA02-DFA0A04FC94B}">
              <ma14:wrappingTextBoxFlag xmlns:ma14="http://schemas.microsoft.com/office/mac/drawingml/2011/main" val="1"/>
            </a:ext>
          </a:extLst>
        </p:spPr>
        <p:txBody>
          <a:bodyPr lIns="88900" tIns="88900" rIns="88900" bIns="88900">
            <a:normAutofit/>
          </a:bodyPr>
          <a:lstStyle/>
          <a:p>
            <a:pPr defTabSz="877823">
              <a:spcBef>
                <a:spcPts val="3400"/>
              </a:spcBef>
              <a:defRPr sz="6911" b="1">
                <a:solidFill>
                  <a:srgbClr val="373C37"/>
                </a:solidFill>
                <a:latin typeface="+mn-lt"/>
                <a:ea typeface="+mn-ea"/>
                <a:cs typeface="+mn-cs"/>
                <a:sym typeface="Helvetica"/>
              </a:defRPr>
            </a:pPr>
            <a:r>
              <a:t>Clinical Course </a:t>
            </a:r>
            <a:r>
              <a:rPr b="0">
                <a:solidFill>
                  <a:srgbClr val="535353"/>
                </a:solidFill>
                <a:latin typeface="Corbel"/>
                <a:ea typeface="Corbel"/>
                <a:cs typeface="Corbel"/>
                <a:sym typeface="Corbel"/>
              </a:rPr>
              <a:t>(continued)</a:t>
            </a:r>
          </a:p>
          <a:p>
            <a:pPr marL="462012" indent="-462012" defTabSz="877823">
              <a:spcBef>
                <a:spcPts val="2300"/>
              </a:spcBef>
              <a:buSzPct val="100000"/>
              <a:buChar char="•"/>
              <a:defRPr sz="4608">
                <a:solidFill>
                  <a:srgbClr val="373C37"/>
                </a:solidFill>
                <a:latin typeface="Corbel"/>
                <a:ea typeface="Corbel"/>
                <a:cs typeface="Corbel"/>
                <a:sym typeface="Corbel"/>
              </a:defRPr>
            </a:pPr>
            <a:r>
              <a:t>At 6 months patient attempted extended water fast to help with pain. Noted complete resolution of back pain, however lost weight and when reintroduced foods UC started to flare. Depression returned and started to have despair.</a:t>
            </a:r>
          </a:p>
          <a:p>
            <a:pPr marL="462012" indent="-462012" defTabSz="877823">
              <a:spcBef>
                <a:spcPts val="2300"/>
              </a:spcBef>
              <a:buSzPct val="100000"/>
              <a:buChar char="•"/>
              <a:defRPr sz="4608">
                <a:solidFill>
                  <a:srgbClr val="373C37"/>
                </a:solidFill>
                <a:latin typeface="Corbel"/>
                <a:ea typeface="Corbel"/>
                <a:cs typeface="Corbel"/>
                <a:sym typeface="Corbel"/>
              </a:defRPr>
            </a:pPr>
            <a:r>
              <a:t>Eventually got patient to add back in meats and over 4–6 weeks noticed improvement in general well being. Still with 2–3 weekly bloody bowel movements. Reinstituted weekly IVC + GSH and over 2–3 weeks had resolution of bloody BM. Added on VSL#3 saccules as well.</a:t>
            </a:r>
          </a:p>
          <a:p>
            <a:pPr marL="462012" indent="-462012" defTabSz="877823">
              <a:spcBef>
                <a:spcPts val="2300"/>
              </a:spcBef>
              <a:buSzPct val="100000"/>
              <a:buChar char="•"/>
              <a:defRPr sz="4608">
                <a:solidFill>
                  <a:srgbClr val="373C37"/>
                </a:solidFill>
                <a:latin typeface="Corbel"/>
                <a:ea typeface="Corbel"/>
                <a:cs typeface="Corbel"/>
                <a:sym typeface="Corbel"/>
              </a:defRPr>
            </a:pPr>
            <a:r>
              <a:t>Started oral IgG (serum derived bovine IgG) with improvement in gas, bloating and GI symptoms. Weaned off of Uceris and now only on mesalamine.</a:t>
            </a:r>
          </a:p>
          <a:p>
            <a:pPr marL="462012" indent="-462012" defTabSz="877823">
              <a:spcBef>
                <a:spcPts val="2300"/>
              </a:spcBef>
              <a:buSzPct val="100000"/>
              <a:buChar char="•"/>
              <a:defRPr sz="4608">
                <a:solidFill>
                  <a:srgbClr val="373C37"/>
                </a:solidFill>
                <a:latin typeface="Corbel"/>
                <a:ea typeface="Corbel"/>
                <a:cs typeface="Corbel"/>
                <a:sym typeface="Corbel"/>
              </a:defRPr>
            </a:pPr>
            <a:r>
              <a:t>Depression in remission again</a:t>
            </a:r>
          </a:p>
        </p:txBody>
      </p:sp>
      <p:pic>
        <p:nvPicPr>
          <p:cNvPr id="102" name="Image" descr="Image"/>
          <p:cNvPicPr>
            <a:picLocks noChangeAspect="1"/>
          </p:cNvPicPr>
          <p:nvPr/>
        </p:nvPicPr>
        <p:blipFill>
          <a:blip r:embed="rId2">
            <a:extLst/>
          </a:blip>
          <a:stretch>
            <a:fillRect/>
          </a:stretch>
        </p:blipFill>
        <p:spPr>
          <a:xfrm>
            <a:off x="224542" y="267925"/>
            <a:ext cx="8948916" cy="136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linical Course (continued)…"/>
          <p:cNvSpPr txBox="1"/>
          <p:nvPr/>
        </p:nvSpPr>
        <p:spPr>
          <a:xfrm>
            <a:off x="1651000" y="2362894"/>
            <a:ext cx="21082000" cy="9619371"/>
          </a:xfrm>
          <a:prstGeom prst="rect">
            <a:avLst/>
          </a:prstGeom>
          <a:ln w="25400">
            <a:miter lim="400000"/>
          </a:ln>
          <a:extLst>
            <a:ext uri="{C572A759-6A51-4108-AA02-DFA0A04FC94B}">
              <ma14:wrappingTextBoxFlag xmlns:ma14="http://schemas.microsoft.com/office/mac/drawingml/2011/main" val="1"/>
            </a:ext>
          </a:extLst>
        </p:spPr>
        <p:txBody>
          <a:bodyPr lIns="88900" tIns="88900" rIns="88900" bIns="88900">
            <a:normAutofit/>
          </a:bodyPr>
          <a:lstStyle/>
          <a:p>
            <a:pPr defTabSz="914400">
              <a:spcBef>
                <a:spcPts val="3600"/>
              </a:spcBef>
              <a:defRPr sz="7200" b="1">
                <a:solidFill>
                  <a:srgbClr val="373C37"/>
                </a:solidFill>
                <a:latin typeface="+mn-lt"/>
                <a:ea typeface="+mn-ea"/>
                <a:cs typeface="+mn-cs"/>
                <a:sym typeface="Helvetica"/>
              </a:defRPr>
            </a:pPr>
            <a:r>
              <a:t>Clinical Course </a:t>
            </a:r>
            <a:r>
              <a:rPr b="0">
                <a:solidFill>
                  <a:srgbClr val="535353"/>
                </a:solidFill>
                <a:latin typeface="Corbel"/>
                <a:ea typeface="Corbel"/>
                <a:cs typeface="Corbel"/>
                <a:sym typeface="Corbel"/>
              </a:rPr>
              <a:t>(continued)</a:t>
            </a:r>
          </a:p>
          <a:p>
            <a:pPr marL="481263" indent="-481263" defTabSz="914400">
              <a:spcBef>
                <a:spcPts val="2400"/>
              </a:spcBef>
              <a:buSzPct val="100000"/>
              <a:buChar char="•"/>
              <a:defRPr sz="4800">
                <a:solidFill>
                  <a:srgbClr val="373C37"/>
                </a:solidFill>
                <a:latin typeface="Corbel"/>
                <a:ea typeface="Corbel"/>
                <a:cs typeface="Corbel"/>
                <a:sym typeface="Corbel"/>
              </a:defRPr>
            </a:pPr>
            <a:r>
              <a:rPr b="1">
                <a:latin typeface="+mn-lt"/>
                <a:ea typeface="+mn-ea"/>
                <a:cs typeface="+mn-cs"/>
                <a:sym typeface="Helvetica"/>
              </a:rPr>
              <a:t>November follow up:</a:t>
            </a:r>
            <a:r>
              <a:t> continue to improve, no bloody bowel mov’t, maintained in mesalamine and diet changes with supplements. No depression.</a:t>
            </a:r>
          </a:p>
          <a:p>
            <a:pPr marL="481263" indent="-481263" defTabSz="914400">
              <a:spcBef>
                <a:spcPts val="2400"/>
              </a:spcBef>
              <a:buSzPct val="100000"/>
              <a:buChar char="•"/>
              <a:defRPr sz="4800">
                <a:solidFill>
                  <a:srgbClr val="373C37"/>
                </a:solidFill>
                <a:latin typeface="Corbel"/>
                <a:ea typeface="Corbel"/>
                <a:cs typeface="Corbel"/>
                <a:sym typeface="Corbel"/>
              </a:defRPr>
            </a:pPr>
            <a:r>
              <a:rPr b="1">
                <a:latin typeface="+mn-lt"/>
                <a:ea typeface="+mn-ea"/>
                <a:cs typeface="+mn-cs"/>
                <a:sym typeface="Helvetica"/>
              </a:rPr>
              <a:t>Goals:</a:t>
            </a:r>
            <a:r>
              <a:t> continue to work on SI joint pain. Probably a manifestation of her underlying autoimmune disease. (HLA B27 was neg). Sed rate now normalized and C4a is now normalized with Hg 11–12. </a:t>
            </a:r>
          </a:p>
          <a:p>
            <a:pPr marL="481263" indent="-481263" defTabSz="914400">
              <a:spcBef>
                <a:spcPts val="2400"/>
              </a:spcBef>
              <a:buSzPct val="100000"/>
              <a:buChar char="•"/>
              <a:defRPr sz="4800" b="1">
                <a:solidFill>
                  <a:srgbClr val="373C37"/>
                </a:solidFill>
                <a:latin typeface="+mn-lt"/>
                <a:ea typeface="+mn-ea"/>
                <a:cs typeface="+mn-cs"/>
                <a:sym typeface="Helvetica"/>
              </a:defRPr>
            </a:pPr>
            <a:r>
              <a:t>Still making progress</a:t>
            </a:r>
          </a:p>
        </p:txBody>
      </p:sp>
      <p:pic>
        <p:nvPicPr>
          <p:cNvPr id="105" name="Image" descr="Image"/>
          <p:cNvPicPr>
            <a:picLocks noChangeAspect="1"/>
          </p:cNvPicPr>
          <p:nvPr/>
        </p:nvPicPr>
        <p:blipFill>
          <a:blip r:embed="rId2">
            <a:extLst/>
          </a:blip>
          <a:stretch>
            <a:fillRect/>
          </a:stretch>
        </p:blipFill>
        <p:spPr>
          <a:xfrm>
            <a:off x="224542" y="267925"/>
            <a:ext cx="8948916" cy="136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4AC00"/>
            </a:gs>
            <a:gs pos="100000">
              <a:srgbClr val="0088BB"/>
            </a:gs>
          </a:gsLst>
          <a:lin ang="18000000" scaled="0"/>
        </a:gradFill>
        <a:effectLst/>
      </p:bgPr>
    </p:bg>
    <p:spTree>
      <p:nvGrpSpPr>
        <p:cNvPr id="1" name=""/>
        <p:cNvGrpSpPr/>
        <p:nvPr/>
      </p:nvGrpSpPr>
      <p:grpSpPr>
        <a:xfrm>
          <a:off x="0" y="0"/>
          <a:ext cx="0" cy="0"/>
          <a:chOff x="0" y="0"/>
          <a:chExt cx="0" cy="0"/>
        </a:xfrm>
      </p:grpSpPr>
      <p:pic>
        <p:nvPicPr>
          <p:cNvPr id="107" name="golden-oak-screenshot.png" descr="golden-oak-screenshot.png"/>
          <p:cNvPicPr>
            <a:picLocks noChangeAspect="1"/>
          </p:cNvPicPr>
          <p:nvPr/>
        </p:nvPicPr>
        <p:blipFill>
          <a:blip r:embed="rId2">
            <a:alphaModFix amt="32451"/>
            <a:extLst/>
          </a:blip>
          <a:stretch>
            <a:fillRect/>
          </a:stretch>
        </p:blipFill>
        <p:spPr>
          <a:xfrm>
            <a:off x="-6023" y="0"/>
            <a:ext cx="24396046" cy="13716000"/>
          </a:xfrm>
          <a:prstGeom prst="rect">
            <a:avLst/>
          </a:prstGeom>
          <a:ln w="12700">
            <a:miter lim="400000"/>
          </a:ln>
        </p:spPr>
      </p:pic>
      <p:pic>
        <p:nvPicPr>
          <p:cNvPr id="108" name="RIFMLogo-White.png" descr="RIFMLogo-White.png"/>
          <p:cNvPicPr>
            <a:picLocks noChangeAspect="1"/>
          </p:cNvPicPr>
          <p:nvPr/>
        </p:nvPicPr>
        <p:blipFill>
          <a:blip r:embed="rId3">
            <a:extLst/>
          </a:blip>
          <a:stretch>
            <a:fillRect/>
          </a:stretch>
        </p:blipFill>
        <p:spPr>
          <a:xfrm>
            <a:off x="3888961" y="271425"/>
            <a:ext cx="16635524" cy="110903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J.D. is a 26 year old female who presents with Ulcerative Colitis and weight loss. This started about 4 weeks after entering nursing school. Currently she is having 11 bloody bowel movements daily. She has lost 30 pounds and her current BMI is 15 (she originally was 5’9” at 140lbs eight months prior) at 107lbs.…"/>
          <p:cNvSpPr txBox="1"/>
          <p:nvPr/>
        </p:nvSpPr>
        <p:spPr>
          <a:xfrm>
            <a:off x="1651000" y="3036887"/>
            <a:ext cx="21082000" cy="8759542"/>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a:bodyPr>
          <a:lstStyle/>
          <a:p>
            <a:pPr marL="481263" indent="-481263" defTabSz="914400">
              <a:spcBef>
                <a:spcPts val="3600"/>
              </a:spcBef>
              <a:buSzPct val="100000"/>
              <a:buChar char="•"/>
              <a:defRPr sz="4800">
                <a:solidFill>
                  <a:srgbClr val="373C37"/>
                </a:solidFill>
                <a:latin typeface="Corbel"/>
                <a:ea typeface="Corbel"/>
                <a:cs typeface="Corbel"/>
                <a:sym typeface="Corbel"/>
              </a:defRPr>
            </a:pPr>
            <a:r>
              <a:t>J.D. is a 26 year old female who presents with Ulcerative Colitis and weight loss. This started about 4 weeks after entering nursing school. Currently she is having 11 bloody bowel movements daily. She has lost 30 pounds and her current BMI is 15 (she originally was 5’9” at 140lbs eight months prior) at 107lbs.</a:t>
            </a:r>
          </a:p>
          <a:p>
            <a:pPr marL="481263" indent="-481263" defTabSz="914400">
              <a:spcBef>
                <a:spcPts val="3600"/>
              </a:spcBef>
              <a:buSzPct val="100000"/>
              <a:buChar char="•"/>
              <a:defRPr sz="4800">
                <a:solidFill>
                  <a:srgbClr val="373C37"/>
                </a:solidFill>
                <a:latin typeface="Corbel"/>
                <a:ea typeface="Corbel"/>
                <a:cs typeface="Corbel"/>
                <a:sym typeface="Corbel"/>
              </a:defRPr>
            </a:pPr>
            <a:r>
              <a:t>Prior to her presentation she had taken prednisone, MTX, Uceris and mesalamine, her Gi was now recommending a biologic. After these had failed to decrease her bloody bowel movements, this brought her to research other options (and thus our office).</a:t>
            </a:r>
          </a:p>
        </p:txBody>
      </p:sp>
      <p:pic>
        <p:nvPicPr>
          <p:cNvPr id="74" name="Image" descr="Image"/>
          <p:cNvPicPr>
            <a:picLocks noChangeAspect="1"/>
          </p:cNvPicPr>
          <p:nvPr/>
        </p:nvPicPr>
        <p:blipFill>
          <a:blip r:embed="rId2">
            <a:extLst/>
          </a:blip>
          <a:stretch>
            <a:fillRect/>
          </a:stretch>
        </p:blipFill>
        <p:spPr>
          <a:xfrm>
            <a:off x="224542" y="267925"/>
            <a:ext cx="8948916" cy="136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EDE8"/>
        </a:solidFill>
        <a:effectLst/>
      </p:bgPr>
    </p:bg>
    <p:spTree>
      <p:nvGrpSpPr>
        <p:cNvPr id="1" name=""/>
        <p:cNvGrpSpPr/>
        <p:nvPr/>
      </p:nvGrpSpPr>
      <p:grpSpPr>
        <a:xfrm>
          <a:off x="0" y="0"/>
          <a:ext cx="0" cy="0"/>
          <a:chOff x="0" y="0"/>
          <a:chExt cx="0" cy="0"/>
        </a:xfrm>
      </p:grpSpPr>
      <p:pic>
        <p:nvPicPr>
          <p:cNvPr id="76" name="RIFM-MatrixDocument-Teaching.png" descr="RIFM-MatrixDocument-Teaching.png"/>
          <p:cNvPicPr>
            <a:picLocks noChangeAspect="1"/>
          </p:cNvPicPr>
          <p:nvPr/>
        </p:nvPicPr>
        <p:blipFill>
          <a:blip r:embed="rId2">
            <a:extLst/>
          </a:blip>
          <a:stretch>
            <a:fillRect/>
          </a:stretch>
        </p:blipFill>
        <p:spPr>
          <a:xfrm>
            <a:off x="8964" y="0"/>
            <a:ext cx="24366072"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EDE8"/>
        </a:solidFill>
        <a:effectLst/>
      </p:bgPr>
    </p:bg>
    <p:spTree>
      <p:nvGrpSpPr>
        <p:cNvPr id="1" name=""/>
        <p:cNvGrpSpPr/>
        <p:nvPr/>
      </p:nvGrpSpPr>
      <p:grpSpPr>
        <a:xfrm>
          <a:off x="0" y="0"/>
          <a:ext cx="0" cy="0"/>
          <a:chOff x="0" y="0"/>
          <a:chExt cx="0" cy="0"/>
        </a:xfrm>
      </p:grpSpPr>
      <p:pic>
        <p:nvPicPr>
          <p:cNvPr id="78" name="RIFM-MatrixDocument-CaseStudy-JD.png" descr="RIFM-MatrixDocument-CaseStudy-JD.png"/>
          <p:cNvPicPr>
            <a:picLocks noChangeAspect="1"/>
          </p:cNvPicPr>
          <p:nvPr/>
        </p:nvPicPr>
        <p:blipFill>
          <a:blip r:embed="rId2">
            <a:extLst/>
          </a:blip>
          <a:stretch>
            <a:fillRect/>
          </a:stretch>
        </p:blipFill>
        <p:spPr>
          <a:xfrm>
            <a:off x="8964" y="0"/>
            <a:ext cx="24366072"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ertinent Physical Exam Finding…"/>
          <p:cNvSpPr txBox="1"/>
          <p:nvPr/>
        </p:nvSpPr>
        <p:spPr>
          <a:xfrm>
            <a:off x="1651000" y="2540000"/>
            <a:ext cx="21082000" cy="8859554"/>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a:bodyPr>
          <a:lstStyle/>
          <a:p>
            <a:pPr defTabSz="914400">
              <a:spcBef>
                <a:spcPts val="3600"/>
              </a:spcBef>
              <a:defRPr sz="7200" b="1">
                <a:solidFill>
                  <a:srgbClr val="373C37"/>
                </a:solidFill>
                <a:latin typeface="+mn-lt"/>
                <a:ea typeface="+mn-ea"/>
                <a:cs typeface="+mn-cs"/>
                <a:sym typeface="Helvetica"/>
              </a:defRPr>
            </a:pPr>
            <a:r>
              <a:t>Pertinent Physical Exam Finding</a:t>
            </a:r>
          </a:p>
          <a:p>
            <a:pPr marL="481263" indent="-481263" defTabSz="914400">
              <a:spcBef>
                <a:spcPts val="3600"/>
              </a:spcBef>
              <a:buSzPct val="100000"/>
              <a:buChar char="•"/>
              <a:defRPr sz="4800">
                <a:solidFill>
                  <a:srgbClr val="373C37"/>
                </a:solidFill>
                <a:latin typeface="Corbel"/>
                <a:ea typeface="Corbel"/>
                <a:cs typeface="Corbel"/>
                <a:sym typeface="Corbel"/>
              </a:defRPr>
            </a:pPr>
            <a:r>
              <a:t>107 lbs     |      69”     |     BMI 15     |     94/58 @ 75     |     97.5</a:t>
            </a:r>
          </a:p>
          <a:p>
            <a:pPr marL="481263" indent="-481263" defTabSz="914400">
              <a:spcBef>
                <a:spcPts val="3600"/>
              </a:spcBef>
              <a:buSzPct val="100000"/>
              <a:buChar char="•"/>
              <a:defRPr sz="4800">
                <a:solidFill>
                  <a:srgbClr val="373C37"/>
                </a:solidFill>
                <a:latin typeface="Corbel"/>
                <a:ea typeface="Corbel"/>
                <a:cs typeface="Corbel"/>
                <a:sym typeface="Corbel"/>
              </a:defRPr>
            </a:pPr>
            <a:r>
              <a:t>Pale muddy huge to skin, pale conjunctiva</a:t>
            </a:r>
          </a:p>
          <a:p>
            <a:pPr marL="481263" indent="-481263" defTabSz="914400">
              <a:spcBef>
                <a:spcPts val="3600"/>
              </a:spcBef>
              <a:buSzPct val="100000"/>
              <a:buChar char="•"/>
              <a:defRPr sz="4800">
                <a:solidFill>
                  <a:srgbClr val="373C37"/>
                </a:solidFill>
                <a:latin typeface="Corbel"/>
                <a:ea typeface="Corbel"/>
                <a:cs typeface="Corbel"/>
                <a:sym typeface="Corbel"/>
              </a:defRPr>
            </a:pPr>
            <a:r>
              <a:t>White nails</a:t>
            </a:r>
          </a:p>
          <a:p>
            <a:pPr marL="481263" indent="-481263" defTabSz="914400">
              <a:spcBef>
                <a:spcPts val="3600"/>
              </a:spcBef>
              <a:buSzPct val="100000"/>
              <a:buChar char="•"/>
              <a:defRPr sz="4800">
                <a:solidFill>
                  <a:srgbClr val="373C37"/>
                </a:solidFill>
                <a:latin typeface="Corbel"/>
                <a:ea typeface="Corbel"/>
                <a:cs typeface="Corbel"/>
                <a:sym typeface="Corbel"/>
              </a:defRPr>
            </a:pPr>
            <a:r>
              <a:t>Thin, brittle hair</a:t>
            </a:r>
          </a:p>
        </p:txBody>
      </p:sp>
      <p:pic>
        <p:nvPicPr>
          <p:cNvPr id="81" name="Image" descr="Image"/>
          <p:cNvPicPr>
            <a:picLocks noChangeAspect="1"/>
          </p:cNvPicPr>
          <p:nvPr/>
        </p:nvPicPr>
        <p:blipFill>
          <a:blip r:embed="rId2">
            <a:extLst/>
          </a:blip>
          <a:stretch>
            <a:fillRect/>
          </a:stretch>
        </p:blipFill>
        <p:spPr>
          <a:xfrm>
            <a:off x="224542" y="267925"/>
            <a:ext cx="8948916" cy="136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nitial Plan…"/>
          <p:cNvSpPr txBox="1"/>
          <p:nvPr/>
        </p:nvSpPr>
        <p:spPr>
          <a:xfrm>
            <a:off x="1651000" y="2362200"/>
            <a:ext cx="21082000" cy="9878629"/>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a:bodyPr>
          <a:lstStyle/>
          <a:p>
            <a:pPr defTabSz="914400">
              <a:spcBef>
                <a:spcPts val="3600"/>
              </a:spcBef>
              <a:defRPr sz="7200" b="1">
                <a:solidFill>
                  <a:srgbClr val="373C37"/>
                </a:solidFill>
                <a:latin typeface="+mn-lt"/>
                <a:ea typeface="+mn-ea"/>
                <a:cs typeface="+mn-cs"/>
                <a:sym typeface="Helvetica"/>
              </a:defRPr>
            </a:pPr>
            <a:r>
              <a:t>Initial Plan</a:t>
            </a:r>
          </a:p>
          <a:p>
            <a:pPr marL="481263" indent="-481263" defTabSz="914400">
              <a:spcBef>
                <a:spcPts val="3600"/>
              </a:spcBef>
              <a:buSzPct val="100000"/>
              <a:buChar char="•"/>
              <a:defRPr sz="4800" b="1">
                <a:solidFill>
                  <a:srgbClr val="373C37"/>
                </a:solidFill>
                <a:latin typeface="+mn-lt"/>
                <a:ea typeface="+mn-ea"/>
                <a:cs typeface="+mn-cs"/>
                <a:sym typeface="Helvetica"/>
              </a:defRPr>
            </a:pPr>
            <a:r>
              <a:t>Check Home BPs for orthostasis</a:t>
            </a:r>
          </a:p>
          <a:p>
            <a:pPr marL="481263" indent="-481263" defTabSz="914400">
              <a:spcBef>
                <a:spcPts val="3600"/>
              </a:spcBef>
              <a:buSzPct val="100000"/>
              <a:buChar char="•"/>
              <a:defRPr sz="4800">
                <a:solidFill>
                  <a:srgbClr val="373C37"/>
                </a:solidFill>
                <a:latin typeface="Corbel"/>
                <a:ea typeface="Corbel"/>
                <a:cs typeface="Corbel"/>
                <a:sym typeface="Corbel"/>
              </a:defRPr>
            </a:pPr>
            <a:r>
              <a:rPr b="1">
                <a:latin typeface="+mn-lt"/>
                <a:ea typeface="+mn-ea"/>
                <a:cs typeface="+mn-cs"/>
                <a:sym typeface="Helvetica"/>
              </a:rPr>
              <a:t>Try hemp protein with lemon/lime/apple cider vinegar to help with digestion</a:t>
            </a:r>
            <a:r>
              <a:t> (she is still vegan)</a:t>
            </a:r>
          </a:p>
          <a:p>
            <a:pPr marL="481263" indent="-481263" defTabSz="914400">
              <a:spcBef>
                <a:spcPts val="3600"/>
              </a:spcBef>
              <a:buSzPct val="100000"/>
              <a:buChar char="•"/>
              <a:defRPr sz="4800" b="1">
                <a:solidFill>
                  <a:srgbClr val="373C37"/>
                </a:solidFill>
                <a:latin typeface="+mn-lt"/>
                <a:ea typeface="+mn-ea"/>
                <a:cs typeface="+mn-cs"/>
                <a:sym typeface="Helvetica"/>
              </a:defRPr>
            </a:pPr>
            <a:r>
              <a:t>Treat some underlying inflammation with medical grade food product</a:t>
            </a:r>
          </a:p>
          <a:p>
            <a:pPr marL="481263" indent="-481263" defTabSz="914400">
              <a:spcBef>
                <a:spcPts val="3600"/>
              </a:spcBef>
              <a:buSzPct val="100000"/>
              <a:buChar char="•"/>
              <a:defRPr sz="4800" b="1">
                <a:solidFill>
                  <a:srgbClr val="373C37"/>
                </a:solidFill>
                <a:latin typeface="+mn-lt"/>
                <a:ea typeface="+mn-ea"/>
                <a:cs typeface="+mn-cs"/>
                <a:sym typeface="Helvetica"/>
              </a:defRPr>
            </a:pPr>
            <a:r>
              <a:t>Start GI protocol:</a:t>
            </a:r>
          </a:p>
          <a:p>
            <a:pPr defTabSz="914400">
              <a:spcBef>
                <a:spcPts val="1200"/>
              </a:spcBef>
              <a:defRPr b="1">
                <a:solidFill>
                  <a:srgbClr val="0088BB"/>
                </a:solidFill>
                <a:latin typeface="+mn-lt"/>
                <a:ea typeface="+mn-ea"/>
                <a:cs typeface="+mn-cs"/>
                <a:sym typeface="Helvetica"/>
              </a:defRPr>
            </a:pPr>
            <a:r>
              <a:t>     •  Cod Liver Oil  •  Vitamin D  •  Zinc Carnosine  •  L-glutamine</a:t>
            </a:r>
          </a:p>
          <a:p>
            <a:pPr marL="481263" indent="-481263" defTabSz="914400">
              <a:spcBef>
                <a:spcPts val="3600"/>
              </a:spcBef>
              <a:buSzPct val="100000"/>
              <a:buChar char="•"/>
              <a:defRPr sz="4800" b="1">
                <a:solidFill>
                  <a:srgbClr val="373C37"/>
                </a:solidFill>
                <a:latin typeface="+mn-lt"/>
                <a:ea typeface="+mn-ea"/>
                <a:cs typeface="+mn-cs"/>
                <a:sym typeface="Helvetica"/>
              </a:defRPr>
            </a:pPr>
            <a:r>
              <a:t>Discuss changing diet</a:t>
            </a:r>
          </a:p>
        </p:txBody>
      </p:sp>
      <p:pic>
        <p:nvPicPr>
          <p:cNvPr id="84" name="Image" descr="Image"/>
          <p:cNvPicPr>
            <a:picLocks noChangeAspect="1"/>
          </p:cNvPicPr>
          <p:nvPr/>
        </p:nvPicPr>
        <p:blipFill>
          <a:blip r:embed="rId2">
            <a:extLst/>
          </a:blip>
          <a:stretch>
            <a:fillRect/>
          </a:stretch>
        </p:blipFill>
        <p:spPr>
          <a:xfrm>
            <a:off x="224542" y="267925"/>
            <a:ext cx="8948916" cy="136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ertinent Labs…"/>
          <p:cNvSpPr txBox="1"/>
          <p:nvPr/>
        </p:nvSpPr>
        <p:spPr>
          <a:xfrm>
            <a:off x="1651000" y="2362894"/>
            <a:ext cx="21082000" cy="10512935"/>
          </a:xfrm>
          <a:prstGeom prst="rect">
            <a:avLst/>
          </a:prstGeom>
          <a:ln w="25400">
            <a:miter lim="400000"/>
          </a:ln>
          <a:extLst>
            <a:ext uri="{C572A759-6A51-4108-AA02-DFA0A04FC94B}">
              <ma14:wrappingTextBoxFlag xmlns:ma14="http://schemas.microsoft.com/office/mac/drawingml/2011/main" val="1"/>
            </a:ext>
          </a:extLst>
        </p:spPr>
        <p:txBody>
          <a:bodyPr lIns="88900" tIns="88900" rIns="88900" bIns="88900">
            <a:normAutofit/>
          </a:bodyPr>
          <a:lstStyle/>
          <a:p>
            <a:pPr defTabSz="914400">
              <a:spcBef>
                <a:spcPts val="3600"/>
              </a:spcBef>
              <a:defRPr sz="7200" b="1">
                <a:solidFill>
                  <a:srgbClr val="373C37"/>
                </a:solidFill>
                <a:latin typeface="+mn-lt"/>
                <a:ea typeface="+mn-ea"/>
                <a:cs typeface="+mn-cs"/>
                <a:sym typeface="Helvetica"/>
              </a:defRPr>
            </a:pPr>
            <a:r>
              <a:t>Pertinent Labs</a:t>
            </a:r>
          </a:p>
          <a:p>
            <a:pPr marL="481263" indent="-481263" defTabSz="914400">
              <a:spcBef>
                <a:spcPts val="1200"/>
              </a:spcBef>
              <a:buSzPct val="100000"/>
              <a:buChar char="•"/>
              <a:defRPr sz="4800" b="1">
                <a:solidFill>
                  <a:srgbClr val="373C37"/>
                </a:solidFill>
                <a:latin typeface="+mn-lt"/>
                <a:ea typeface="+mn-ea"/>
                <a:cs typeface="+mn-cs"/>
                <a:sym typeface="Helvetica"/>
              </a:defRPr>
            </a:pPr>
            <a:r>
              <a:t>Hb=6.1     |     Ferritan=3     |     Iron&lt;10</a:t>
            </a:r>
          </a:p>
          <a:p>
            <a:pPr marL="481263" indent="-481263" defTabSz="914400">
              <a:spcBef>
                <a:spcPts val="600"/>
              </a:spcBef>
              <a:buSzPct val="100000"/>
              <a:buChar char="•"/>
              <a:defRPr b="1">
                <a:solidFill>
                  <a:srgbClr val="0088BB"/>
                </a:solidFill>
                <a:latin typeface="+mn-lt"/>
                <a:ea typeface="+mn-ea"/>
                <a:cs typeface="+mn-cs"/>
                <a:sym typeface="Helvetica"/>
              </a:defRPr>
            </a:pPr>
            <a:r>
              <a:t>Transfusion 2 U PRBC  •  Iron Sucrose infusion (FELT AMAZING JUST AFTER THIS!)</a:t>
            </a:r>
          </a:p>
          <a:p>
            <a:pPr marL="481263" indent="-481263" defTabSz="914400">
              <a:spcBef>
                <a:spcPts val="900"/>
              </a:spcBef>
              <a:buSzPct val="100000"/>
              <a:buChar char="•"/>
              <a:defRPr sz="4800" b="1">
                <a:solidFill>
                  <a:srgbClr val="373C37"/>
                </a:solidFill>
                <a:latin typeface="+mn-lt"/>
                <a:ea typeface="+mn-ea"/>
                <a:cs typeface="+mn-cs"/>
                <a:sym typeface="Helvetica"/>
              </a:defRPr>
            </a:pPr>
            <a:r>
              <a:t>MEBs=20 (monos= 10.7, eosinophils=8.7H, basos 0.7)</a:t>
            </a:r>
          </a:p>
          <a:p>
            <a:pPr marL="481263" indent="-481263" defTabSz="914400">
              <a:spcBef>
                <a:spcPts val="900"/>
              </a:spcBef>
              <a:buSzPct val="100000"/>
              <a:buChar char="•"/>
              <a:defRPr sz="4800" b="1">
                <a:solidFill>
                  <a:srgbClr val="373C37"/>
                </a:solidFill>
                <a:latin typeface="+mn-lt"/>
                <a:ea typeface="+mn-ea"/>
                <a:cs typeface="+mn-cs"/>
                <a:sym typeface="Helvetica"/>
              </a:defRPr>
            </a:pPr>
            <a:r>
              <a:t>ESR=53</a:t>
            </a:r>
          </a:p>
          <a:p>
            <a:pPr marL="481263" indent="-481263" defTabSz="914400">
              <a:spcBef>
                <a:spcPts val="900"/>
              </a:spcBef>
              <a:buSzPct val="100000"/>
              <a:buChar char="•"/>
              <a:defRPr sz="4800" b="1">
                <a:solidFill>
                  <a:srgbClr val="373C37"/>
                </a:solidFill>
                <a:latin typeface="+mn-lt"/>
                <a:ea typeface="+mn-ea"/>
                <a:cs typeface="+mn-cs"/>
                <a:sym typeface="Helvetica"/>
              </a:defRPr>
            </a:pPr>
            <a:r>
              <a:t>25OH Vit D=19     |     Fasting glucose 127     |     Vit B12 318</a:t>
            </a:r>
          </a:p>
          <a:p>
            <a:pPr marL="481263" indent="-481263" defTabSz="914400">
              <a:spcBef>
                <a:spcPts val="900"/>
              </a:spcBef>
              <a:buSzPct val="100000"/>
              <a:buChar char="•"/>
              <a:defRPr sz="4800" b="1">
                <a:solidFill>
                  <a:srgbClr val="373C37"/>
                </a:solidFill>
                <a:latin typeface="+mn-lt"/>
                <a:ea typeface="+mn-ea"/>
                <a:cs typeface="+mn-cs"/>
                <a:sym typeface="Helvetica"/>
              </a:defRPr>
            </a:pPr>
            <a:r>
              <a:t>C4a=5988</a:t>
            </a:r>
          </a:p>
          <a:p>
            <a:pPr marL="481263" indent="-481263" defTabSz="914400">
              <a:spcBef>
                <a:spcPts val="900"/>
              </a:spcBef>
              <a:buSzPct val="100000"/>
              <a:buChar char="•"/>
              <a:defRPr sz="4800" b="1">
                <a:solidFill>
                  <a:srgbClr val="373C37"/>
                </a:solidFill>
                <a:latin typeface="+mn-lt"/>
                <a:ea typeface="+mn-ea"/>
                <a:cs typeface="+mn-cs"/>
                <a:sym typeface="Helvetica"/>
              </a:defRPr>
            </a:pPr>
            <a:r>
              <a:t>Advanced Stool Testing: </a:t>
            </a:r>
          </a:p>
          <a:p>
            <a:pPr lvl="2" indent="457200" defTabSz="914400">
              <a:spcBef>
                <a:spcPts val="600"/>
              </a:spcBef>
              <a:defRPr b="1">
                <a:solidFill>
                  <a:srgbClr val="0088BB"/>
                </a:solidFill>
                <a:latin typeface="+mn-lt"/>
                <a:ea typeface="+mn-ea"/>
                <a:cs typeface="+mn-cs"/>
                <a:sym typeface="Helvetica"/>
              </a:defRPr>
            </a:pPr>
            <a:r>
              <a:t>Elastase 343 (low nl), fecal fat 2.5L, Protein breakdown products 0.8L, calprotectin 330H, sIgA 1190H, SCFAs 1L, n-butyrate 1.0L, zero acetate and propionate, Stool PCR low biodiversity: low akkermansia muciniphilia, low F/B ratio, +PCR lactobacillus but cx neg, Cx + klebsiella</a:t>
            </a:r>
          </a:p>
          <a:p>
            <a:pPr marL="481263" indent="-481263" defTabSz="914400">
              <a:spcBef>
                <a:spcPts val="1200"/>
              </a:spcBef>
              <a:buSzPct val="100000"/>
              <a:buChar char="•"/>
              <a:defRPr sz="4800" b="1">
                <a:solidFill>
                  <a:srgbClr val="373C37"/>
                </a:solidFill>
                <a:latin typeface="+mn-lt"/>
                <a:ea typeface="+mn-ea"/>
                <a:cs typeface="+mn-cs"/>
                <a:sym typeface="Helvetica"/>
              </a:defRPr>
            </a:pPr>
            <a:r>
              <a:t>CD57/NK Cell =38 </a:t>
            </a:r>
          </a:p>
        </p:txBody>
      </p:sp>
      <p:pic>
        <p:nvPicPr>
          <p:cNvPr id="87" name="Image" descr="Image"/>
          <p:cNvPicPr>
            <a:picLocks noChangeAspect="1"/>
          </p:cNvPicPr>
          <p:nvPr/>
        </p:nvPicPr>
        <p:blipFill>
          <a:blip r:embed="rId2">
            <a:extLst/>
          </a:blip>
          <a:stretch>
            <a:fillRect/>
          </a:stretch>
        </p:blipFill>
        <p:spPr>
          <a:xfrm>
            <a:off x="224542" y="267925"/>
            <a:ext cx="8948916" cy="136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Pertinent Labs…"/>
          <p:cNvSpPr txBox="1"/>
          <p:nvPr/>
        </p:nvSpPr>
        <p:spPr>
          <a:xfrm>
            <a:off x="1651000" y="2362894"/>
            <a:ext cx="21082000" cy="9619371"/>
          </a:xfrm>
          <a:prstGeom prst="rect">
            <a:avLst/>
          </a:prstGeom>
          <a:ln w="25400">
            <a:miter lim="400000"/>
          </a:ln>
          <a:extLst>
            <a:ext uri="{C572A759-6A51-4108-AA02-DFA0A04FC94B}">
              <ma14:wrappingTextBoxFlag xmlns:ma14="http://schemas.microsoft.com/office/mac/drawingml/2011/main" val="1"/>
            </a:ext>
          </a:extLst>
        </p:spPr>
        <p:txBody>
          <a:bodyPr lIns="88900" tIns="88900" rIns="88900" bIns="88900">
            <a:normAutofit/>
          </a:bodyPr>
          <a:lstStyle/>
          <a:p>
            <a:pPr defTabSz="896111">
              <a:spcBef>
                <a:spcPts val="3500"/>
              </a:spcBef>
              <a:defRPr sz="7056" b="1">
                <a:solidFill>
                  <a:srgbClr val="373C37"/>
                </a:solidFill>
                <a:latin typeface="+mn-lt"/>
                <a:ea typeface="+mn-ea"/>
                <a:cs typeface="+mn-cs"/>
                <a:sym typeface="Helvetica"/>
              </a:defRPr>
            </a:pPr>
            <a:r>
              <a:t>Pertinent Labs</a:t>
            </a:r>
          </a:p>
          <a:p>
            <a:pPr marL="471637" indent="-471637" defTabSz="896111">
              <a:spcBef>
                <a:spcPts val="1100"/>
              </a:spcBef>
              <a:buSzPct val="100000"/>
              <a:buChar char="•"/>
              <a:defRPr sz="4704" b="1">
                <a:solidFill>
                  <a:srgbClr val="373C37"/>
                </a:solidFill>
                <a:latin typeface="+mn-lt"/>
                <a:ea typeface="+mn-ea"/>
                <a:cs typeface="+mn-cs"/>
                <a:sym typeface="Helvetica"/>
              </a:defRPr>
            </a:pPr>
            <a:r>
              <a:t>Infection Panels</a:t>
            </a:r>
          </a:p>
          <a:p>
            <a:pPr marL="845017" lvl="1" indent="-471637" defTabSz="896111">
              <a:spcBef>
                <a:spcPts val="1100"/>
              </a:spcBef>
              <a:buSzPct val="100000"/>
              <a:buChar char="•"/>
              <a:defRPr sz="4704" b="1">
                <a:solidFill>
                  <a:srgbClr val="0088BB"/>
                </a:solidFill>
                <a:latin typeface="+mn-lt"/>
                <a:ea typeface="+mn-ea"/>
                <a:cs typeface="+mn-cs"/>
                <a:sym typeface="Helvetica"/>
              </a:defRPr>
            </a:pPr>
            <a:r>
              <a:t>Lyme: IgG 41kd, 58kD, 66kD    IgM 23kD</a:t>
            </a:r>
          </a:p>
          <a:p>
            <a:pPr lvl="4" indent="896111" defTabSz="896111">
              <a:spcBef>
                <a:spcPts val="500"/>
              </a:spcBef>
              <a:defRPr sz="4704">
                <a:solidFill>
                  <a:srgbClr val="0088BB"/>
                </a:solidFill>
                <a:latin typeface="Corbel"/>
                <a:ea typeface="Corbel"/>
                <a:cs typeface="Corbel"/>
                <a:sym typeface="Corbel"/>
              </a:defRPr>
            </a:pPr>
            <a:r>
              <a:t>Of note 31kD and 33kD which are most specific are not tested for</a:t>
            </a:r>
          </a:p>
          <a:p>
            <a:pPr marL="845017" lvl="1" indent="-471637" defTabSz="896111">
              <a:spcBef>
                <a:spcPts val="1100"/>
              </a:spcBef>
              <a:buSzPct val="100000"/>
              <a:buChar char="•"/>
              <a:defRPr sz="4704" b="1">
                <a:solidFill>
                  <a:srgbClr val="0088BB"/>
                </a:solidFill>
                <a:latin typeface="+mn-lt"/>
                <a:ea typeface="+mn-ea"/>
                <a:cs typeface="+mn-cs"/>
                <a:sym typeface="Helvetica"/>
              </a:defRPr>
            </a:pPr>
            <a:r>
              <a:t>EBV capsid IgG &gt;8     EBNA IgG &gt;8</a:t>
            </a:r>
          </a:p>
          <a:p>
            <a:pPr lvl="4" indent="896111" defTabSz="896111">
              <a:spcBef>
                <a:spcPts val="500"/>
              </a:spcBef>
              <a:defRPr sz="4704">
                <a:solidFill>
                  <a:srgbClr val="0088BB"/>
                </a:solidFill>
                <a:latin typeface="Corbel"/>
                <a:ea typeface="Corbel"/>
                <a:cs typeface="Corbel"/>
                <a:sym typeface="Corbel"/>
              </a:defRPr>
            </a:pPr>
            <a:r>
              <a:t>If true neg why so high?</a:t>
            </a:r>
          </a:p>
          <a:p>
            <a:pPr marL="845017" lvl="1" indent="-471637" defTabSz="896111">
              <a:spcBef>
                <a:spcPts val="1100"/>
              </a:spcBef>
              <a:buSzPct val="100000"/>
              <a:buChar char="•"/>
              <a:defRPr sz="4704" b="1">
                <a:solidFill>
                  <a:srgbClr val="0088BB"/>
                </a:solidFill>
                <a:latin typeface="+mn-lt"/>
                <a:ea typeface="+mn-ea"/>
                <a:cs typeface="+mn-cs"/>
                <a:sym typeface="Helvetica"/>
              </a:defRPr>
            </a:pPr>
            <a:r>
              <a:t>Chlamydia Pneumonia IgG 63 (nl&lt;16)</a:t>
            </a:r>
          </a:p>
          <a:p>
            <a:pPr marL="845017" lvl="1" indent="-471637" defTabSz="896111">
              <a:spcBef>
                <a:spcPts val="1100"/>
              </a:spcBef>
              <a:buSzPct val="100000"/>
              <a:buChar char="•"/>
              <a:defRPr sz="4704" b="1">
                <a:solidFill>
                  <a:srgbClr val="0088BB"/>
                </a:solidFill>
                <a:latin typeface="+mn-lt"/>
                <a:ea typeface="+mn-ea"/>
                <a:cs typeface="+mn-cs"/>
                <a:sym typeface="Helvetica"/>
              </a:defRPr>
            </a:pPr>
            <a:r>
              <a:t>HHV-6 IgG 1:320 (nl &lt; 1:80)</a:t>
            </a:r>
          </a:p>
          <a:p>
            <a:pPr marL="845017" lvl="1" indent="-471637" defTabSz="896111">
              <a:spcBef>
                <a:spcPts val="1100"/>
              </a:spcBef>
              <a:buSzPct val="100000"/>
              <a:buChar char="•"/>
              <a:defRPr sz="4704" b="1">
                <a:solidFill>
                  <a:srgbClr val="0088BB"/>
                </a:solidFill>
                <a:latin typeface="+mn-lt"/>
                <a:ea typeface="+mn-ea"/>
                <a:cs typeface="+mn-cs"/>
                <a:sym typeface="Helvetica"/>
              </a:defRPr>
            </a:pPr>
            <a:r>
              <a:t>For comparison  &gt; Measles 1.24 (immune&gt;1.09), VZV 3.07 (immune&gt;1.09)</a:t>
            </a:r>
          </a:p>
          <a:p>
            <a:pPr lvl="4" indent="896111" defTabSz="896111">
              <a:spcBef>
                <a:spcPts val="500"/>
              </a:spcBef>
              <a:defRPr sz="4704">
                <a:solidFill>
                  <a:srgbClr val="0088BB"/>
                </a:solidFill>
                <a:latin typeface="Corbel"/>
                <a:ea typeface="Corbel"/>
                <a:cs typeface="Corbel"/>
                <a:sym typeface="Corbel"/>
              </a:defRPr>
            </a:pPr>
            <a:r>
              <a:t>Mumps 1.66 (immune &gt; 1.09)</a:t>
            </a:r>
          </a:p>
        </p:txBody>
      </p:sp>
      <p:pic>
        <p:nvPicPr>
          <p:cNvPr id="90" name="Image" descr="Image"/>
          <p:cNvPicPr>
            <a:picLocks noChangeAspect="1"/>
          </p:cNvPicPr>
          <p:nvPr/>
        </p:nvPicPr>
        <p:blipFill>
          <a:blip r:embed="rId2">
            <a:extLst/>
          </a:blip>
          <a:stretch>
            <a:fillRect/>
          </a:stretch>
        </p:blipFill>
        <p:spPr>
          <a:xfrm>
            <a:off x="224542" y="267925"/>
            <a:ext cx="8948916" cy="136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reatment Continues…"/>
          <p:cNvSpPr txBox="1"/>
          <p:nvPr/>
        </p:nvSpPr>
        <p:spPr>
          <a:xfrm>
            <a:off x="1651000" y="2362894"/>
            <a:ext cx="21082000" cy="9619371"/>
          </a:xfrm>
          <a:prstGeom prst="rect">
            <a:avLst/>
          </a:prstGeom>
          <a:ln w="25400">
            <a:miter lim="400000"/>
          </a:ln>
          <a:extLst>
            <a:ext uri="{C572A759-6A51-4108-AA02-DFA0A04FC94B}">
              <ma14:wrappingTextBoxFlag xmlns:ma14="http://schemas.microsoft.com/office/mac/drawingml/2011/main" val="1"/>
            </a:ext>
          </a:extLst>
        </p:spPr>
        <p:txBody>
          <a:bodyPr lIns="88900" tIns="88900" rIns="88900" bIns="88900">
            <a:normAutofit/>
          </a:bodyPr>
          <a:lstStyle/>
          <a:p>
            <a:pPr defTabSz="914400">
              <a:spcBef>
                <a:spcPts val="3600"/>
              </a:spcBef>
              <a:defRPr sz="7200" b="1">
                <a:solidFill>
                  <a:srgbClr val="373C37"/>
                </a:solidFill>
                <a:latin typeface="+mn-lt"/>
                <a:ea typeface="+mn-ea"/>
                <a:cs typeface="+mn-cs"/>
                <a:sym typeface="Helvetica"/>
              </a:defRPr>
            </a:pPr>
            <a:r>
              <a:t>Treatment Continues</a:t>
            </a:r>
          </a:p>
          <a:p>
            <a:pPr marL="481263" indent="-481263" defTabSz="914400">
              <a:spcBef>
                <a:spcPts val="3600"/>
              </a:spcBef>
              <a:buSzPct val="100000"/>
              <a:buChar char="•"/>
              <a:defRPr sz="4800" b="1">
                <a:solidFill>
                  <a:srgbClr val="373C37"/>
                </a:solidFill>
                <a:latin typeface="+mn-lt"/>
                <a:ea typeface="+mn-ea"/>
                <a:cs typeface="+mn-cs"/>
                <a:sym typeface="Helvetica"/>
              </a:defRPr>
            </a:pPr>
            <a:r>
              <a:t>Started S. boulardii 250mg twice daily</a:t>
            </a:r>
          </a:p>
          <a:p>
            <a:pPr marL="481263" indent="-481263" defTabSz="914400">
              <a:spcBef>
                <a:spcPts val="1200"/>
              </a:spcBef>
              <a:buSzPct val="100000"/>
              <a:buChar char="•"/>
              <a:defRPr sz="4800" b="1">
                <a:solidFill>
                  <a:srgbClr val="373C37"/>
                </a:solidFill>
                <a:latin typeface="+mn-lt"/>
                <a:ea typeface="+mn-ea"/>
                <a:cs typeface="+mn-cs"/>
                <a:sym typeface="Helvetica"/>
              </a:defRPr>
            </a:pPr>
            <a:r>
              <a:t>Butyrate 500mg three times daily</a:t>
            </a:r>
          </a:p>
          <a:p>
            <a:pPr marL="481263" indent="-481263" defTabSz="914400">
              <a:spcBef>
                <a:spcPts val="1200"/>
              </a:spcBef>
              <a:buSzPct val="100000"/>
              <a:buChar char="•"/>
              <a:defRPr sz="4800" b="1">
                <a:solidFill>
                  <a:srgbClr val="373C37"/>
                </a:solidFill>
                <a:latin typeface="+mn-lt"/>
                <a:ea typeface="+mn-ea"/>
                <a:cs typeface="+mn-cs"/>
                <a:sym typeface="Helvetica"/>
              </a:defRPr>
            </a:pPr>
            <a:r>
              <a:t>Prebiotic fiber (acacia root powder)</a:t>
            </a:r>
          </a:p>
          <a:p>
            <a:pPr marL="481263" indent="-481263" defTabSz="914400">
              <a:spcBef>
                <a:spcPts val="1200"/>
              </a:spcBef>
              <a:buSzPct val="100000"/>
              <a:buChar char="•"/>
              <a:defRPr sz="4800" b="1">
                <a:solidFill>
                  <a:srgbClr val="373C37"/>
                </a:solidFill>
                <a:latin typeface="+mn-lt"/>
                <a:ea typeface="+mn-ea"/>
                <a:cs typeface="+mn-cs"/>
                <a:sym typeface="Helvetica"/>
              </a:defRPr>
            </a:pPr>
            <a:r>
              <a:t>Probiotic pharmaceutical grade mix: 8+ strains at &gt;50B CFUs</a:t>
            </a:r>
          </a:p>
          <a:p>
            <a:pPr marL="481263" indent="-481263" defTabSz="914400">
              <a:spcBef>
                <a:spcPts val="1200"/>
              </a:spcBef>
              <a:buSzPct val="100000"/>
              <a:buChar char="•"/>
              <a:defRPr sz="4800" b="1">
                <a:solidFill>
                  <a:srgbClr val="373C37"/>
                </a:solidFill>
                <a:latin typeface="+mn-lt"/>
                <a:ea typeface="+mn-ea"/>
                <a:cs typeface="+mn-cs"/>
                <a:sym typeface="Helvetica"/>
              </a:defRPr>
            </a:pPr>
            <a:r>
              <a:t>Repleate vitamin D to 60-80, maximized B12 levels</a:t>
            </a:r>
          </a:p>
          <a:p>
            <a:pPr marL="481263" indent="-481263" defTabSz="914400">
              <a:spcBef>
                <a:spcPts val="1200"/>
              </a:spcBef>
              <a:buSzPct val="100000"/>
              <a:buChar char="•"/>
              <a:defRPr sz="4800" b="1">
                <a:solidFill>
                  <a:srgbClr val="373C37"/>
                </a:solidFill>
                <a:latin typeface="+mn-lt"/>
                <a:ea typeface="+mn-ea"/>
                <a:cs typeface="+mn-cs"/>
                <a:sym typeface="Helvetica"/>
              </a:defRPr>
            </a:pPr>
            <a:r>
              <a:t>Get ferritin &gt;60</a:t>
            </a:r>
          </a:p>
          <a:p>
            <a:pPr marL="481263" indent="-481263" defTabSz="914400">
              <a:spcBef>
                <a:spcPts val="1200"/>
              </a:spcBef>
              <a:buSzPct val="100000"/>
              <a:buChar char="•"/>
              <a:defRPr sz="4800" b="1">
                <a:solidFill>
                  <a:srgbClr val="373C37"/>
                </a:solidFill>
                <a:latin typeface="+mn-lt"/>
                <a:ea typeface="+mn-ea"/>
                <a:cs typeface="+mn-cs"/>
                <a:sym typeface="Helvetica"/>
              </a:defRPr>
            </a:pPr>
            <a:r>
              <a:t>Doxycyline 100mg BID for 4 weeks</a:t>
            </a:r>
          </a:p>
          <a:p>
            <a:pPr marL="481263" indent="-481263" defTabSz="914400">
              <a:spcBef>
                <a:spcPts val="600"/>
              </a:spcBef>
              <a:buSzPct val="100000"/>
              <a:buChar char="•"/>
              <a:defRPr b="1">
                <a:solidFill>
                  <a:srgbClr val="0088BB"/>
                </a:solidFill>
                <a:latin typeface="+mn-lt"/>
                <a:ea typeface="+mn-ea"/>
                <a:cs typeface="+mn-cs"/>
                <a:sym typeface="Helvetica"/>
              </a:defRPr>
            </a:pPr>
            <a:r>
              <a:t>Immune modulator, lowers MMP-9 levels, some studies show it lowering viral replication, anti-inflammatory</a:t>
            </a:r>
          </a:p>
        </p:txBody>
      </p:sp>
      <p:pic>
        <p:nvPicPr>
          <p:cNvPr id="93" name="Image" descr="Image"/>
          <p:cNvPicPr>
            <a:picLocks noChangeAspect="1"/>
          </p:cNvPicPr>
          <p:nvPr/>
        </p:nvPicPr>
        <p:blipFill>
          <a:blip r:embed="rId2">
            <a:extLst/>
          </a:blip>
          <a:stretch>
            <a:fillRect/>
          </a:stretch>
        </p:blipFill>
        <p:spPr>
          <a:xfrm>
            <a:off x="224542" y="267925"/>
            <a:ext cx="8948916" cy="1369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824</Words>
  <Application>Microsoft Macintosh PowerPoint</Application>
  <PresentationFormat>Custom</PresentationFormat>
  <Paragraphs>63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Corbel</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 Anderson</cp:lastModifiedBy>
  <cp:revision>1</cp:revision>
  <dcterms:modified xsi:type="dcterms:W3CDTF">2018-01-16T01:18:58Z</dcterms:modified>
</cp:coreProperties>
</file>