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aj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0"/>
    <p:restoredTop sz="94634"/>
  </p:normalViewPr>
  <p:slideViewPr>
    <p:cSldViewPr snapToGrid="0" snapToObjects="1">
      <p:cViewPr>
        <p:scale>
          <a:sx n="65" d="100"/>
          <a:sy n="65" d="100"/>
        </p:scale>
        <p:origin x="-752" y="-10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28" name="Shape 1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Calibri"/>
      </a:defRPr>
    </a:lvl1pPr>
    <a:lvl2pPr indent="228600" defTabSz="1828800" latinLnBrk="0">
      <a:defRPr sz="2400">
        <a:latin typeface="+mj-lt"/>
        <a:ea typeface="+mj-ea"/>
        <a:cs typeface="+mj-cs"/>
        <a:sym typeface="Calibri"/>
      </a:defRPr>
    </a:lvl2pPr>
    <a:lvl3pPr indent="457200" defTabSz="1828800" latinLnBrk="0">
      <a:defRPr sz="2400">
        <a:latin typeface="+mj-lt"/>
        <a:ea typeface="+mj-ea"/>
        <a:cs typeface="+mj-cs"/>
        <a:sym typeface="Calibri"/>
      </a:defRPr>
    </a:lvl3pPr>
    <a:lvl4pPr indent="685800" defTabSz="1828800" latinLnBrk="0">
      <a:defRPr sz="2400">
        <a:latin typeface="+mj-lt"/>
        <a:ea typeface="+mj-ea"/>
        <a:cs typeface="+mj-cs"/>
        <a:sym typeface="Calibri"/>
      </a:defRPr>
    </a:lvl4pPr>
    <a:lvl5pPr indent="914400" defTabSz="1828800" latinLnBrk="0">
      <a:defRPr sz="2400">
        <a:latin typeface="+mj-lt"/>
        <a:ea typeface="+mj-ea"/>
        <a:cs typeface="+mj-cs"/>
        <a:sym typeface="Calibri"/>
      </a:defRPr>
    </a:lvl5pPr>
    <a:lvl6pPr indent="1143000" defTabSz="1828800" latinLnBrk="0">
      <a:defRPr sz="2400">
        <a:latin typeface="+mj-lt"/>
        <a:ea typeface="+mj-ea"/>
        <a:cs typeface="+mj-cs"/>
        <a:sym typeface="Calibri"/>
      </a:defRPr>
    </a:lvl6pPr>
    <a:lvl7pPr indent="1371600" defTabSz="1828800" latinLnBrk="0">
      <a:defRPr sz="2400">
        <a:latin typeface="+mj-lt"/>
        <a:ea typeface="+mj-ea"/>
        <a:cs typeface="+mj-cs"/>
        <a:sym typeface="Calibri"/>
      </a:defRPr>
    </a:lvl7pPr>
    <a:lvl8pPr indent="1600200" defTabSz="1828800" latinLnBrk="0">
      <a:defRPr sz="2400">
        <a:latin typeface="+mj-lt"/>
        <a:ea typeface="+mj-ea"/>
        <a:cs typeface="+mj-cs"/>
        <a:sym typeface="Calibri"/>
      </a:defRPr>
    </a:lvl8pPr>
    <a:lvl9pPr indent="1828800" defTabSz="1828800" latinLnBrk="0">
      <a:defRPr sz="24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RVAIntegrative.com" TargetMode="External"/><Relationship Id="rId5" Type="http://schemas.openxmlformats.org/officeDocument/2006/relationships/image" Target="../media/image2.png"/><Relationship Id="rId6"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RVAIntegrative.com" TargetMode="External"/><Relationship Id="rId5"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5" name="girl-in-pain-blue.png" descr="girl-in-pain-blue.png"/>
          <p:cNvPicPr>
            <a:picLocks noChangeAspect="1"/>
          </p:cNvPicPr>
          <p:nvPr/>
        </p:nvPicPr>
        <p:blipFill>
          <a:blip r:embed="rId2" cstate="email">
            <a:extLst>
              <a:ext uri="{28A0092B-C50C-407E-A947-70E740481C1C}">
                <a14:useLocalDpi xmlns:a14="http://schemas.microsoft.com/office/drawing/2010/main"/>
              </a:ext>
            </a:extLst>
          </a:blip>
          <a:srcRect b="13007"/>
          <a:stretch>
            <a:fillRect/>
          </a:stretch>
        </p:blipFill>
        <p:spPr>
          <a:xfrm>
            <a:off x="256347" y="256347"/>
            <a:ext cx="23876001" cy="11683326"/>
          </a:xfrm>
          <a:prstGeom prst="rect">
            <a:avLst/>
          </a:prstGeom>
          <a:ln w="12700">
            <a:miter lim="400000"/>
          </a:ln>
        </p:spPr>
      </p:pic>
      <p:grpSp>
        <p:nvGrpSpPr>
          <p:cNvPr id="19" name="Group"/>
          <p:cNvGrpSpPr/>
          <p:nvPr/>
        </p:nvGrpSpPr>
        <p:grpSpPr>
          <a:xfrm>
            <a:off x="250374" y="12191402"/>
            <a:ext cx="23870552" cy="1270001"/>
            <a:chOff x="0" y="0"/>
            <a:chExt cx="23870550" cy="1270000"/>
          </a:xfrm>
        </p:grpSpPr>
        <p:sp>
          <p:nvSpPr>
            <p:cNvPr id="16" name="Rectangle"/>
            <p:cNvSpPr/>
            <p:nvPr/>
          </p:nvSpPr>
          <p:spPr>
            <a:xfrm>
              <a:off x="0" y="0"/>
              <a:ext cx="23870551" cy="1270000"/>
            </a:xfrm>
            <a:prstGeom prst="rect">
              <a:avLst/>
            </a:prstGeom>
            <a:solidFill>
              <a:srgbClr val="373C37"/>
            </a:solidFill>
            <a:ln w="12700" cap="flat">
              <a:noFill/>
              <a:miter lim="400000"/>
            </a:ln>
            <a:effectLst/>
          </p:spPr>
          <p:txBody>
            <a:bodyPr wrap="square" lIns="91439" tIns="91439" rIns="91439" bIns="91439" numCol="1" anchor="ctr">
              <a:noAutofit/>
            </a:bodyPr>
            <a:lstStyle/>
            <a:p>
              <a:endParaRPr/>
            </a:p>
          </p:txBody>
        </p:sp>
        <p:pic>
          <p:nvPicPr>
            <p:cNvPr id="17" name="RIFM-Logo-Horizontal-White@2x.png" descr="RIFM-Logo-Horizontal-White@2x.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962" y="127000"/>
              <a:ext cx="4652636" cy="1016000"/>
            </a:xfrm>
            <a:prstGeom prst="rect">
              <a:avLst/>
            </a:prstGeom>
            <a:ln w="12700" cap="flat">
              <a:noFill/>
              <a:miter lim="400000"/>
            </a:ln>
            <a:effectLst/>
          </p:spPr>
        </p:pic>
        <p:pic>
          <p:nvPicPr>
            <p:cNvPr id="18" name="WebAddress-Green@2x.png" descr="WebAddress-Green@2x.png">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800021" y="355600"/>
              <a:ext cx="4660901" cy="558800"/>
            </a:xfrm>
            <a:prstGeom prst="rect">
              <a:avLst/>
            </a:prstGeom>
            <a:ln w="12700" cap="flat">
              <a:noFill/>
              <a:miter lim="400000"/>
            </a:ln>
            <a:effectLst/>
          </p:spPr>
        </p:pic>
      </p:grpSp>
      <p:pic>
        <p:nvPicPr>
          <p:cNvPr id="20" name="Title@2x.png" descr="Title@2x.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36850" y="4847001"/>
            <a:ext cx="18910300" cy="2501901"/>
          </a:xfrm>
          <a:prstGeom prst="rect">
            <a:avLst/>
          </a:prstGeom>
          <a:ln w="12700">
            <a:miter lim="400000"/>
          </a:ln>
        </p:spPr>
      </p:pic>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100"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101" name="Picture Placeholder 2"/>
          <p:cNvSpPr>
            <a:spLocks noGrp="1"/>
          </p:cNvSpPr>
          <p:nvPr>
            <p:ph type="pic" sz="half" idx="13"/>
          </p:nvPr>
        </p:nvSpPr>
        <p:spPr>
          <a:xfrm>
            <a:off x="10366375" y="1974850"/>
            <a:ext cx="12344401" cy="9747250"/>
          </a:xfrm>
          <a:prstGeom prst="rect">
            <a:avLst/>
          </a:prstGeom>
          <a:ln w="12700"/>
        </p:spPr>
        <p:txBody>
          <a:bodyPr tIns="45719" bIns="45719">
            <a:noAutofit/>
          </a:bodyPr>
          <a:lstStyle/>
          <a:p>
            <a:endParaRPr/>
          </a:p>
        </p:txBody>
      </p:sp>
      <p:sp>
        <p:nvSpPr>
          <p:cNvPr id="102" name="Body Level One…"/>
          <p:cNvSpPr txBox="1">
            <a:spLocks noGrp="1"/>
          </p:cNvSpPr>
          <p:nvPr>
            <p:ph type="body" sz="quarter" idx="1"/>
          </p:nvPr>
        </p:nvSpPr>
        <p:spPr>
          <a:xfrm>
            <a:off x="1679575" y="4114800"/>
            <a:ext cx="7864476" cy="7623176"/>
          </a:xfrm>
          <a:prstGeom prst="rect">
            <a:avLst/>
          </a:prstGeom>
        </p:spPr>
        <p:txBody>
          <a:bodyPr/>
          <a:lstStyle>
            <a:lvl1pPr marL="0" indent="0">
              <a:buSzTx/>
              <a:buFontTx/>
              <a:buNone/>
              <a:defRPr sz="3200"/>
            </a:lvl1pPr>
            <a:lvl2pPr marL="0" indent="457200">
              <a:buSzTx/>
              <a:buFontTx/>
              <a:buNone/>
              <a:defRPr sz="3200"/>
            </a:lvl2pPr>
            <a:lvl3pPr marL="0" indent="914400">
              <a:buSzTx/>
              <a:buFontTx/>
              <a:buNone/>
              <a:defRPr sz="3200"/>
            </a:lvl3pPr>
            <a:lvl4pPr marL="0" indent="1371600">
              <a:buSzTx/>
              <a:buFontTx/>
              <a:buNone/>
              <a:defRPr sz="3200"/>
            </a:lvl4pPr>
            <a:lvl5pPr marL="0" indent="1828800">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p>
            <a:r>
              <a:t>Title Text</a:t>
            </a:r>
          </a:p>
        </p:txBody>
      </p:sp>
      <p:sp>
        <p:nvSpPr>
          <p:cNvPr id="11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17449800" y="730250"/>
            <a:ext cx="5257800" cy="11623676"/>
          </a:xfrm>
          <a:prstGeom prst="rect">
            <a:avLst/>
          </a:prstGeom>
        </p:spPr>
        <p:txBody>
          <a:bodyPr/>
          <a:lstStyle/>
          <a:p>
            <a:r>
              <a:t>Title Text</a:t>
            </a:r>
          </a:p>
        </p:txBody>
      </p:sp>
      <p:sp>
        <p:nvSpPr>
          <p:cNvPr id="120" name="Body Level One…"/>
          <p:cNvSpPr txBox="1">
            <a:spLocks noGrp="1"/>
          </p:cNvSpPr>
          <p:nvPr>
            <p:ph type="body" idx="1"/>
          </p:nvPr>
        </p:nvSpPr>
        <p:spPr>
          <a:xfrm>
            <a:off x="1676400" y="730250"/>
            <a:ext cx="15468600" cy="11623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lternate">
    <p:spTree>
      <p:nvGrpSpPr>
        <p:cNvPr id="1" name=""/>
        <p:cNvGrpSpPr/>
        <p:nvPr/>
      </p:nvGrpSpPr>
      <p:grpSpPr>
        <a:xfrm>
          <a:off x="0" y="0"/>
          <a:ext cx="0" cy="0"/>
          <a:chOff x="0" y="0"/>
          <a:chExt cx="0" cy="0"/>
        </a:xfrm>
      </p:grpSpPr>
      <p:sp>
        <p:nvSpPr>
          <p:cNvPr id="35" name="Rectangle"/>
          <p:cNvSpPr/>
          <p:nvPr/>
        </p:nvSpPr>
        <p:spPr>
          <a:xfrm>
            <a:off x="251321" y="1778000"/>
            <a:ext cx="23876001" cy="10160000"/>
          </a:xfrm>
          <a:prstGeom prst="rect">
            <a:avLst/>
          </a:prstGeom>
          <a:solidFill>
            <a:srgbClr val="0088BB">
              <a:alpha val="15016"/>
            </a:srgbClr>
          </a:solidFill>
          <a:ln w="12700">
            <a:miter lim="400000"/>
          </a:ln>
        </p:spPr>
        <p:txBody>
          <a:bodyPr tIns="91439" bIns="91439" anchor="ctr"/>
          <a:lstStyle/>
          <a:p>
            <a:endParaRP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50" name="girl-in-pain-blue.png" descr="girl-in-pain-blue.png"/>
          <p:cNvPicPr>
            <a:picLocks noChangeAspect="1"/>
          </p:cNvPicPr>
          <p:nvPr/>
        </p:nvPicPr>
        <p:blipFill>
          <a:blip r:embed="rId2" cstate="email">
            <a:extLst>
              <a:ext uri="{28A0092B-C50C-407E-A947-70E740481C1C}">
                <a14:useLocalDpi xmlns:a14="http://schemas.microsoft.com/office/drawing/2010/main"/>
              </a:ext>
            </a:extLst>
          </a:blip>
          <a:srcRect b="13007"/>
          <a:stretch>
            <a:fillRect/>
          </a:stretch>
        </p:blipFill>
        <p:spPr>
          <a:xfrm>
            <a:off x="256347" y="256347"/>
            <a:ext cx="23876001" cy="11683326"/>
          </a:xfrm>
          <a:prstGeom prst="rect">
            <a:avLst/>
          </a:prstGeom>
          <a:ln w="12700">
            <a:miter lim="400000"/>
          </a:ln>
        </p:spPr>
      </p:pic>
      <p:grpSp>
        <p:nvGrpSpPr>
          <p:cNvPr id="54" name="Group"/>
          <p:cNvGrpSpPr/>
          <p:nvPr/>
        </p:nvGrpSpPr>
        <p:grpSpPr>
          <a:xfrm>
            <a:off x="250374" y="12191402"/>
            <a:ext cx="23870552" cy="1270001"/>
            <a:chOff x="0" y="0"/>
            <a:chExt cx="23870550" cy="1270000"/>
          </a:xfrm>
        </p:grpSpPr>
        <p:sp>
          <p:nvSpPr>
            <p:cNvPr id="51" name="Rectangle"/>
            <p:cNvSpPr/>
            <p:nvPr/>
          </p:nvSpPr>
          <p:spPr>
            <a:xfrm>
              <a:off x="0" y="0"/>
              <a:ext cx="23870551" cy="1270000"/>
            </a:xfrm>
            <a:prstGeom prst="rect">
              <a:avLst/>
            </a:prstGeom>
            <a:solidFill>
              <a:srgbClr val="373C37"/>
            </a:solidFill>
            <a:ln w="12700" cap="flat">
              <a:noFill/>
              <a:miter lim="400000"/>
            </a:ln>
            <a:effectLst/>
          </p:spPr>
          <p:txBody>
            <a:bodyPr wrap="square" lIns="91439" tIns="91439" rIns="91439" bIns="91439" numCol="1" anchor="ctr">
              <a:noAutofit/>
            </a:bodyPr>
            <a:lstStyle/>
            <a:p>
              <a:endParaRPr/>
            </a:p>
          </p:txBody>
        </p:sp>
        <p:pic>
          <p:nvPicPr>
            <p:cNvPr id="52" name="RIFM-Logo-Horizontal-White@2x.png" descr="RIFM-Logo-Horizontal-White@2x.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962" y="127000"/>
              <a:ext cx="4652636" cy="1016000"/>
            </a:xfrm>
            <a:prstGeom prst="rect">
              <a:avLst/>
            </a:prstGeom>
            <a:ln w="12700" cap="flat">
              <a:noFill/>
              <a:miter lim="400000"/>
            </a:ln>
            <a:effectLst/>
          </p:spPr>
        </p:pic>
        <p:pic>
          <p:nvPicPr>
            <p:cNvPr id="53" name="WebAddress-Green@2x.png" descr="WebAddress-Green@2x.png">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800021" y="355600"/>
              <a:ext cx="4660901" cy="558800"/>
            </a:xfrm>
            <a:prstGeom prst="rect">
              <a:avLst/>
            </a:prstGeom>
            <a:ln w="12700" cap="flat">
              <a:noFill/>
              <a:miter lim="400000"/>
            </a:ln>
            <a:effectLst/>
          </p:spPr>
        </p:pic>
      </p:grpSp>
      <p:sp>
        <p:nvSpPr>
          <p:cNvPr id="55" name="Rectangle"/>
          <p:cNvSpPr/>
          <p:nvPr/>
        </p:nvSpPr>
        <p:spPr>
          <a:xfrm>
            <a:off x="257660" y="255951"/>
            <a:ext cx="23881380" cy="11684001"/>
          </a:xfrm>
          <a:prstGeom prst="rect">
            <a:avLst/>
          </a:prstGeom>
          <a:solidFill>
            <a:srgbClr val="0088BB">
              <a:alpha val="74692"/>
            </a:srgbClr>
          </a:solidFill>
          <a:ln w="12700">
            <a:miter lim="400000"/>
          </a:ln>
        </p:spPr>
        <p:txBody>
          <a:bodyPr tIns="91439" bIns="91439" anchor="ctr"/>
          <a:lstStyle/>
          <a:p>
            <a:endParaRP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63" name="Title Text"/>
          <p:cNvSpPr txBox="1">
            <a:spLocks noGrp="1"/>
          </p:cNvSpPr>
          <p:nvPr>
            <p:ph type="title"/>
          </p:nvPr>
        </p:nvSpPr>
        <p:spPr>
          <a:prstGeom prst="rect">
            <a:avLst/>
          </a:prstGeom>
        </p:spPr>
        <p:txBody>
          <a:bodyPr/>
          <a:lstStyle/>
          <a:p>
            <a:r>
              <a:t>Title Text</a:t>
            </a:r>
          </a:p>
        </p:txBody>
      </p:sp>
      <p:sp>
        <p:nvSpPr>
          <p:cNvPr id="64" name="Body Level One…"/>
          <p:cNvSpPr txBox="1">
            <a:spLocks noGrp="1"/>
          </p:cNvSpPr>
          <p:nvPr>
            <p:ph type="body" sz="half" idx="1"/>
          </p:nvPr>
        </p:nvSpPr>
        <p:spPr>
          <a:xfrm>
            <a:off x="1676400" y="3651250"/>
            <a:ext cx="10363200"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679575" y="730250"/>
            <a:ext cx="21031201" cy="2651126"/>
          </a:xfrm>
          <a:prstGeom prst="rect">
            <a:avLst/>
          </a:prstGeom>
        </p:spPr>
        <p:txBody>
          <a:bodyPr/>
          <a:lstStyle/>
          <a:p>
            <a:r>
              <a:t>Title Text</a:t>
            </a:r>
          </a:p>
        </p:txBody>
      </p:sp>
      <p:sp>
        <p:nvSpPr>
          <p:cNvPr id="73" name="Body Level One…"/>
          <p:cNvSpPr txBox="1">
            <a:spLocks noGrp="1"/>
          </p:cNvSpPr>
          <p:nvPr>
            <p:ph type="body" sz="quarter" idx="1"/>
          </p:nvPr>
        </p:nvSpPr>
        <p:spPr>
          <a:xfrm>
            <a:off x="1679575" y="3362326"/>
            <a:ext cx="10315576" cy="1647825"/>
          </a:xfrm>
          <a:prstGeom prst="rect">
            <a:avLst/>
          </a:prstGeom>
        </p:spPr>
        <p:txBody>
          <a:bodyPr anchor="b"/>
          <a:lstStyle>
            <a:lvl1pPr marL="0" indent="0">
              <a:buSzTx/>
              <a:buFontTx/>
              <a:buNone/>
              <a:defRPr sz="4800" b="1"/>
            </a:lvl1pPr>
            <a:lvl2pPr marL="0" indent="457200">
              <a:buSzTx/>
              <a:buFontTx/>
              <a:buNone/>
              <a:defRPr sz="4800" b="1"/>
            </a:lvl2pPr>
            <a:lvl3pPr marL="0" indent="914400">
              <a:buSzTx/>
              <a:buFontTx/>
              <a:buNone/>
              <a:defRPr sz="4800" b="1"/>
            </a:lvl3pPr>
            <a:lvl4pPr marL="0" indent="1371600">
              <a:buSzTx/>
              <a:buFontTx/>
              <a:buNone/>
              <a:defRPr sz="4800" b="1"/>
            </a:lvl4pPr>
            <a:lvl5pPr marL="0" indent="1828800">
              <a:buSzTx/>
              <a:buFontTx/>
              <a:buNone/>
              <a:defRPr sz="4800" b="1"/>
            </a:lvl5pPr>
          </a:lstStyle>
          <a:p>
            <a:r>
              <a:t>Body Level One</a:t>
            </a:r>
          </a:p>
          <a:p>
            <a:pPr lvl="1"/>
            <a:r>
              <a:t>Body Level Two</a:t>
            </a:r>
          </a:p>
          <a:p>
            <a:pPr lvl="2"/>
            <a:r>
              <a:t>Body Level Three</a:t>
            </a:r>
          </a:p>
          <a:p>
            <a:pPr lvl="3"/>
            <a:r>
              <a:t>Body Level Four</a:t>
            </a:r>
          </a:p>
          <a:p>
            <a:pPr lvl="4"/>
            <a:r>
              <a:t>Body Level Five</a:t>
            </a:r>
          </a:p>
        </p:txBody>
      </p:sp>
      <p:sp>
        <p:nvSpPr>
          <p:cNvPr id="74" name="Text Placeholder 4"/>
          <p:cNvSpPr>
            <a:spLocks noGrp="1"/>
          </p:cNvSpPr>
          <p:nvPr>
            <p:ph type="body" sz="quarter" idx="13"/>
          </p:nvPr>
        </p:nvSpPr>
        <p:spPr>
          <a:xfrm>
            <a:off x="12344400" y="3362326"/>
            <a:ext cx="10366376" cy="1647825"/>
          </a:xfrm>
          <a:prstGeom prst="rect">
            <a:avLst/>
          </a:prstGeom>
          <a:ln w="12700"/>
        </p:spPr>
        <p:txBody>
          <a:bodyPr anchor="b"/>
          <a:lstStyle/>
          <a:p>
            <a:pPr marL="0" indent="0">
              <a:buSzTx/>
              <a:buFontTx/>
              <a:buNone/>
              <a:defRPr sz="4800" b="1"/>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82" name="Title Text"/>
          <p:cNvSpPr txBox="1">
            <a:spLocks noGrp="1"/>
          </p:cNvSpPr>
          <p:nvPr>
            <p:ph type="title"/>
          </p:nvPr>
        </p:nvSpPr>
        <p:spPr>
          <a:prstGeom prst="rect">
            <a:avLst/>
          </a:prstGeom>
        </p:spPr>
        <p:txBody>
          <a:bodyPr/>
          <a:lstStyle/>
          <a:p>
            <a:r>
              <a:t>Title Text</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91" name="Body Level One…"/>
          <p:cNvSpPr txBox="1">
            <a:spLocks noGrp="1"/>
          </p:cNvSpPr>
          <p:nvPr>
            <p:ph type="body" sz="half" idx="1"/>
          </p:nvPr>
        </p:nvSpPr>
        <p:spPr>
          <a:xfrm>
            <a:off x="10366375" y="1974850"/>
            <a:ext cx="12344401" cy="9747250"/>
          </a:xfrm>
          <a:prstGeom prst="rect">
            <a:avLst/>
          </a:prstGeom>
        </p:spPr>
        <p:txBody>
          <a:bodyPr/>
          <a:lstStyle>
            <a:lvl1pPr>
              <a:defRPr sz="6400"/>
            </a:lvl1pPr>
            <a:lvl2pPr marL="979714" indent="-522514">
              <a:defRPr sz="6400"/>
            </a:lvl2pPr>
            <a:lvl3pPr marL="1524000" indent="-609600">
              <a:defRPr sz="6400"/>
            </a:lvl3pPr>
            <a:lvl4pPr marL="2103120" indent="-731520">
              <a:defRPr sz="6400"/>
            </a:lvl4pPr>
            <a:lvl5pPr marL="2560320" indent="-731520">
              <a:defRPr sz="6400"/>
            </a:lvl5pPr>
          </a:lstStyle>
          <a:p>
            <a:r>
              <a:t>Body Level One</a:t>
            </a:r>
          </a:p>
          <a:p>
            <a:pPr lvl="1"/>
            <a:r>
              <a:t>Body Level Two</a:t>
            </a:r>
          </a:p>
          <a:p>
            <a:pPr lvl="2"/>
            <a:r>
              <a:t>Body Level Three</a:t>
            </a:r>
          </a:p>
          <a:p>
            <a:pPr lvl="3"/>
            <a:r>
              <a:t>Body Level Four</a:t>
            </a:r>
          </a:p>
          <a:p>
            <a:pPr lvl="4"/>
            <a:r>
              <a:t>Body Level Five</a:t>
            </a:r>
          </a:p>
        </p:txBody>
      </p:sp>
      <p:sp>
        <p:nvSpPr>
          <p:cNvPr id="92" name="Text Placeholder 3"/>
          <p:cNvSpPr>
            <a:spLocks noGrp="1"/>
          </p:cNvSpPr>
          <p:nvPr>
            <p:ph type="body" sz="quarter" idx="13"/>
          </p:nvPr>
        </p:nvSpPr>
        <p:spPr>
          <a:xfrm>
            <a:off x="1679575" y="4114800"/>
            <a:ext cx="7864475" cy="7623176"/>
          </a:xfrm>
          <a:prstGeom prst="rect">
            <a:avLst/>
          </a:prstGeom>
          <a:ln w="12700"/>
        </p:spPr>
        <p:txBody>
          <a:bodyPr/>
          <a:lstStyle/>
          <a:p>
            <a:pPr marL="0" indent="0">
              <a:buSzTx/>
              <a:buFontTx/>
              <a:buNone/>
              <a:defRPr sz="3200"/>
            </a:pPr>
            <a:endParaRP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hyperlink" Target="http://RVAIntegrative.com" TargetMode="External"/><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EDE8"/>
        </a:solidFill>
        <a:effectLst/>
      </p:bgPr>
    </p:bg>
    <p:spTree>
      <p:nvGrpSpPr>
        <p:cNvPr id="1" name=""/>
        <p:cNvGrpSpPr/>
        <p:nvPr/>
      </p:nvGrpSpPr>
      <p:grpSpPr>
        <a:xfrm>
          <a:off x="0" y="0"/>
          <a:ext cx="0" cy="0"/>
          <a:chOff x="0" y="0"/>
          <a:chExt cx="0" cy="0"/>
        </a:xfrm>
      </p:grpSpPr>
      <p:grpSp>
        <p:nvGrpSpPr>
          <p:cNvPr id="5" name="Group"/>
          <p:cNvGrpSpPr/>
          <p:nvPr/>
        </p:nvGrpSpPr>
        <p:grpSpPr>
          <a:xfrm>
            <a:off x="250374" y="12191402"/>
            <a:ext cx="23870552" cy="1270001"/>
            <a:chOff x="0" y="0"/>
            <a:chExt cx="23870550" cy="1270000"/>
          </a:xfrm>
        </p:grpSpPr>
        <p:sp>
          <p:nvSpPr>
            <p:cNvPr id="2" name="Rectangle"/>
            <p:cNvSpPr/>
            <p:nvPr/>
          </p:nvSpPr>
          <p:spPr>
            <a:xfrm>
              <a:off x="0" y="0"/>
              <a:ext cx="23870551" cy="1270000"/>
            </a:xfrm>
            <a:prstGeom prst="rect">
              <a:avLst/>
            </a:prstGeom>
            <a:solidFill>
              <a:srgbClr val="373C37"/>
            </a:solidFill>
            <a:ln w="12700" cap="flat">
              <a:noFill/>
              <a:miter lim="400000"/>
            </a:ln>
            <a:effectLst/>
          </p:spPr>
          <p:txBody>
            <a:bodyPr wrap="square" lIns="91439" tIns="91439" rIns="91439" bIns="91439" numCol="1" anchor="ctr">
              <a:noAutofit/>
            </a:bodyPr>
            <a:lstStyle/>
            <a:p>
              <a:endParaRPr/>
            </a:p>
          </p:txBody>
        </p:sp>
        <p:pic>
          <p:nvPicPr>
            <p:cNvPr id="3" name="RIFM-Logo-Horizontal-White@2x.png" descr="RIFM-Logo-Horizontal-White@2x.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9962" y="127000"/>
              <a:ext cx="4652636" cy="1016000"/>
            </a:xfrm>
            <a:prstGeom prst="rect">
              <a:avLst/>
            </a:prstGeom>
            <a:ln w="12700" cap="flat">
              <a:noFill/>
              <a:miter lim="400000"/>
            </a:ln>
            <a:effectLst/>
          </p:spPr>
        </p:pic>
        <p:pic>
          <p:nvPicPr>
            <p:cNvPr id="4" name="WebAddress-Green@2x.png" descr="WebAddress-Green@2x.png">
              <a:hlinkClick r:id="rId15"/>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8800021" y="355600"/>
              <a:ext cx="4660901" cy="558800"/>
            </a:xfrm>
            <a:prstGeom prst="rect">
              <a:avLst/>
            </a:prstGeom>
            <a:ln w="12700" cap="flat">
              <a:noFill/>
              <a:miter lim="400000"/>
            </a:ln>
            <a:effectLst/>
          </p:spPr>
        </p:pic>
      </p:grpSp>
      <p:sp>
        <p:nvSpPr>
          <p:cNvPr id="6" name="Title Text"/>
          <p:cNvSpPr txBox="1">
            <a:spLocks noGrp="1"/>
          </p:cNvSpPr>
          <p:nvPr>
            <p:ph type="title"/>
          </p:nvPr>
        </p:nvSpPr>
        <p:spPr>
          <a:xfrm>
            <a:off x="1676400" y="730250"/>
            <a:ext cx="21031200" cy="2651126"/>
          </a:xfrm>
          <a:prstGeom prst="rect">
            <a:avLst/>
          </a:prstGeom>
          <a:ln w="25400">
            <a:miter lim="400000"/>
          </a:ln>
          <a:extLst>
            <a:ext uri="{C572A759-6A51-4108-AA02-DFA0A04FC94B}">
              <ma14:wrappingTextBoxFlag xmlns:ma14="http://schemas.microsoft.com/office/mac/drawingml/2011/main" val="1"/>
            </a:ext>
          </a:extLst>
        </p:spPr>
        <p:txBody>
          <a:bodyPr tIns="91439" bIns="91439" anchor="ctr">
            <a:normAutofit/>
          </a:bodyPr>
          <a:lstStyle/>
          <a:p>
            <a:r>
              <a:t>Title Text</a:t>
            </a:r>
          </a:p>
        </p:txBody>
      </p:sp>
      <p:sp>
        <p:nvSpPr>
          <p:cNvPr id="7" name="Body Level One…"/>
          <p:cNvSpPr txBox="1">
            <a:spLocks noGrp="1"/>
          </p:cNvSpPr>
          <p:nvPr>
            <p:ph type="body" idx="1"/>
          </p:nvPr>
        </p:nvSpPr>
        <p:spPr>
          <a:xfrm>
            <a:off x="1676400" y="3651250"/>
            <a:ext cx="21031200" cy="8702676"/>
          </a:xfrm>
          <a:prstGeom prst="rect">
            <a:avLst/>
          </a:prstGeom>
          <a:ln w="25400">
            <a:miter lim="400000"/>
          </a:ln>
          <a:extLst>
            <a:ext uri="{C572A759-6A51-4108-AA02-DFA0A04FC94B}">
              <ma14:wrappingTextBoxFlag xmlns:ma14="http://schemas.microsoft.com/office/mac/drawingml/2011/main"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22203052" y="12802235"/>
            <a:ext cx="504548" cy="551181"/>
          </a:xfrm>
          <a:prstGeom prst="rect">
            <a:avLst/>
          </a:prstGeom>
          <a:ln w="25400">
            <a:miter lim="400000"/>
          </a:ln>
        </p:spPr>
        <p:txBody>
          <a:bodyPr wrap="none" tIns="91439" bIns="91439" anchor="ctr">
            <a:spAutoFit/>
          </a:bodyPr>
          <a:lstStyle>
            <a:lvl1pPr algn="r">
              <a:defRPr sz="24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Calibri"/>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Calibri"/>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Calibri"/>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Calibri"/>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Calibri"/>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Calibri"/>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Calibri"/>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mj-lt"/>
          <a:ea typeface="+mj-ea"/>
          <a:cs typeface="+mj-cs"/>
          <a:sym typeface="Calibri"/>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j-lt"/>
          <a:ea typeface="+mj-ea"/>
          <a:cs typeface="+mj-cs"/>
          <a:sym typeface="Calibri"/>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j-lt"/>
          <a:ea typeface="+mj-ea"/>
          <a:cs typeface="+mj-cs"/>
          <a:sym typeface="Calibri"/>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j-lt"/>
          <a:ea typeface="+mj-ea"/>
          <a:cs typeface="+mj-cs"/>
          <a:sym typeface="Calibri"/>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j-lt"/>
          <a:ea typeface="+mj-ea"/>
          <a:cs typeface="+mj-cs"/>
          <a:sym typeface="Calibri"/>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j-lt"/>
          <a:ea typeface="+mj-ea"/>
          <a:cs typeface="+mj-cs"/>
          <a:sym typeface="Calibri"/>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RVAIntegrative.com" TargetMode="External"/><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http://RVAIntegrative.com" TargetMode="External"/><Relationship Id="rId4"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39.png"/><Relationship Id="rId6" Type="http://schemas.openxmlformats.org/officeDocument/2006/relationships/hyperlink" Target="http://RVAIntegrative.com" TargetMode="External"/><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image" Target="../media/image5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 Id="rId3"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hyperlink" Target="http://RVAIntegrative.com" TargetMode="External"/><Relationship Id="rId4"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RIFM-Logo-Horizontal-White@2x.png" descr="RIFM-Logo-Horizontal-White@2x.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336" y="12318402"/>
            <a:ext cx="4652636" cy="1016001"/>
          </a:xfrm>
          <a:prstGeom prst="rect">
            <a:avLst/>
          </a:prstGeom>
          <a:ln w="12700">
            <a:miter lim="400000"/>
          </a:ln>
        </p:spPr>
      </p:pic>
      <p:pic>
        <p:nvPicPr>
          <p:cNvPr id="131" name="WebAddress-Green@2x.png" descr="WebAddress-Green@2x.png">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50395" y="12547002"/>
            <a:ext cx="4660901" cy="558801"/>
          </a:xfrm>
          <a:prstGeom prst="rect">
            <a:avLst/>
          </a:prstGeom>
          <a:ln w="12700">
            <a:miter lim="400000"/>
          </a:ln>
        </p:spPr>
      </p:pic>
      <p:grpSp>
        <p:nvGrpSpPr>
          <p:cNvPr id="134" name="Group"/>
          <p:cNvGrpSpPr/>
          <p:nvPr/>
        </p:nvGrpSpPr>
        <p:grpSpPr>
          <a:xfrm>
            <a:off x="0" y="10655300"/>
            <a:ext cx="24384000" cy="1397000"/>
            <a:chOff x="0" y="0"/>
            <a:chExt cx="24384000" cy="1397000"/>
          </a:xfrm>
        </p:grpSpPr>
        <p:sp>
          <p:nvSpPr>
            <p:cNvPr id="132" name="Rectangle"/>
            <p:cNvSpPr/>
            <p:nvPr/>
          </p:nvSpPr>
          <p:spPr>
            <a:xfrm>
              <a:off x="0" y="0"/>
              <a:ext cx="24384000" cy="1397000"/>
            </a:xfrm>
            <a:prstGeom prst="rect">
              <a:avLst/>
            </a:prstGeom>
            <a:solidFill>
              <a:srgbClr val="E1EDE8"/>
            </a:solidFill>
            <a:ln w="12700" cap="flat">
              <a:noFill/>
              <a:miter lim="400000"/>
            </a:ln>
            <a:effectLst/>
          </p:spPr>
          <p:txBody>
            <a:bodyPr wrap="square" lIns="91439" tIns="91439" rIns="91439" bIns="91439" numCol="1" anchor="ctr">
              <a:noAutofit/>
            </a:bodyPr>
            <a:lstStyle/>
            <a:p>
              <a:endParaRPr/>
            </a:p>
          </p:txBody>
        </p:sp>
        <p:sp>
          <p:nvSpPr>
            <p:cNvPr id="133" name="Subtitle 2"/>
            <p:cNvSpPr txBox="1"/>
            <p:nvPr/>
          </p:nvSpPr>
          <p:spPr>
            <a:xfrm>
              <a:off x="257373" y="336335"/>
              <a:ext cx="23876001" cy="1021656"/>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rmAutofit/>
            </a:bodyPr>
            <a:lstStyle/>
            <a:p>
              <a:pPr algn="ctr">
                <a:lnSpc>
                  <a:spcPct val="60000"/>
                </a:lnSpc>
                <a:spcBef>
                  <a:spcPts val="2000"/>
                </a:spcBef>
                <a:defRPr sz="6000" b="1">
                  <a:solidFill>
                    <a:srgbClr val="373C37"/>
                  </a:solidFill>
                </a:defRPr>
              </a:pPr>
              <a:r>
                <a:rPr>
                  <a:latin typeface="Myriad Pro"/>
                  <a:ea typeface="Myriad Pro"/>
                  <a:cs typeface="Myriad Pro"/>
                  <a:sym typeface="Myriad Pro"/>
                </a:rPr>
                <a:t>Aaron Hartman MD</a:t>
              </a:r>
              <a:r>
                <a:rPr b="0">
                  <a:latin typeface="Myriad Pro Light"/>
                  <a:ea typeface="Myriad Pro Light"/>
                  <a:cs typeface="Myriad Pro Light"/>
                  <a:sym typeface="Myriad Pro Light"/>
                </a:rPr>
                <a:t> </a:t>
              </a:r>
              <a:r>
                <a:rPr sz="4800" b="0">
                  <a:latin typeface="Myriad Pro Light"/>
                  <a:ea typeface="Myriad Pro Light"/>
                  <a:cs typeface="Myriad Pro Light"/>
                  <a:sym typeface="Myriad Pro Light"/>
                </a:rPr>
                <a:t>MAR, FAAFP, DABFM, DABIM, DAIHM, IFMCP</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nineteenth-century.jpg" descr="nineteenth-century.jpg"/>
          <p:cNvPicPr>
            <a:picLocks noChangeAspect="1"/>
          </p:cNvPicPr>
          <p:nvPr/>
        </p:nvPicPr>
        <p:blipFill>
          <a:blip r:embed="rId2" cstate="email">
            <a:alphaModFix amt="24881"/>
            <a:extLst>
              <a:ext uri="{28A0092B-C50C-407E-A947-70E740481C1C}">
                <a14:useLocalDpi xmlns:a14="http://schemas.microsoft.com/office/drawing/2010/main"/>
              </a:ext>
            </a:extLst>
          </a:blip>
          <a:srcRect t="14926" b="21502"/>
          <a:stretch>
            <a:fillRect/>
          </a:stretch>
        </p:blipFill>
        <p:spPr>
          <a:xfrm>
            <a:off x="256134" y="1778000"/>
            <a:ext cx="23876001" cy="10160001"/>
          </a:xfrm>
          <a:prstGeom prst="rect">
            <a:avLst/>
          </a:prstGeom>
          <a:ln w="12700">
            <a:miter lim="400000"/>
          </a:ln>
        </p:spPr>
      </p:pic>
      <p:pic>
        <p:nvPicPr>
          <p:cNvPr id="161" name="1800s-white@2x.png" descr="1800s-white@2x.png"/>
          <p:cNvPicPr>
            <a:picLocks noChangeAspect="1"/>
          </p:cNvPicPr>
          <p:nvPr/>
        </p:nvPicPr>
        <p:blipFill>
          <a:blip r:embed="rId3">
            <a:extLst/>
          </a:blip>
          <a:stretch>
            <a:fillRect/>
          </a:stretch>
        </p:blipFill>
        <p:spPr>
          <a:xfrm>
            <a:off x="259169" y="1778000"/>
            <a:ext cx="8261053" cy="3160920"/>
          </a:xfrm>
          <a:prstGeom prst="rect">
            <a:avLst/>
          </a:prstGeom>
          <a:ln w="25400">
            <a:miter lim="400000"/>
          </a:ln>
          <a:effectLst>
            <a:outerShdw blurRad="508000" dir="16200000" rotWithShape="0">
              <a:srgbClr val="373C37">
                <a:alpha val="70000"/>
              </a:srgbClr>
            </a:outerShdw>
          </a:effectLst>
        </p:spPr>
      </p:pic>
      <p:sp>
        <p:nvSpPr>
          <p:cNvPr id="162" name="Fainting Spells &amp; Hysteria…"/>
          <p:cNvSpPr txBox="1"/>
          <p:nvPr/>
        </p:nvSpPr>
        <p:spPr>
          <a:xfrm>
            <a:off x="1651000" y="4826000"/>
            <a:ext cx="21082000" cy="6874881"/>
          </a:xfrm>
          <a:prstGeom prst="rect">
            <a:avLst/>
          </a:prstGeom>
          <a:ln w="25400">
            <a:miter lim="400000"/>
          </a:ln>
          <a:extLst>
            <a:ext uri="{C572A759-6A51-4108-AA02-DFA0A04FC94B}">
              <ma14:wrappingTextBoxFlag xmlns:ma14="http://schemas.microsoft.com/office/mac/drawingml/2011/main" val="1"/>
            </a:ext>
          </a:extLst>
        </p:spPr>
        <p:txBody>
          <a:bodyPr tIns="91439" bIns="91439">
            <a:normAutofit/>
          </a:bodyPr>
          <a:lstStyle/>
          <a:p>
            <a:pPr defTabSz="914400">
              <a:spcBef>
                <a:spcPts val="3600"/>
              </a:spcBef>
              <a:buFont typeface="Arial"/>
              <a:defRPr sz="7200" b="1">
                <a:solidFill>
                  <a:srgbClr val="373C37"/>
                </a:solidFill>
                <a:latin typeface="Corbel"/>
                <a:ea typeface="Corbel"/>
                <a:cs typeface="Corbel"/>
                <a:sym typeface="Corbel"/>
              </a:defRPr>
            </a:pPr>
            <a:r>
              <a:t>Fainting Spells &amp; Hysteria</a:t>
            </a:r>
          </a:p>
          <a:p>
            <a:pPr defTabSz="914400">
              <a:spcBef>
                <a:spcPts val="3600"/>
              </a:spcBef>
              <a:buFont typeface="Arial"/>
              <a:defRPr sz="7200" b="1">
                <a:solidFill>
                  <a:srgbClr val="373C37"/>
                </a:solidFill>
                <a:latin typeface="Corbel"/>
                <a:ea typeface="Corbel"/>
                <a:cs typeface="Corbel"/>
                <a:sym typeface="Corbel"/>
              </a:defRPr>
            </a:pPr>
            <a:r>
              <a:t>Neurasthenia</a:t>
            </a:r>
          </a:p>
          <a:p>
            <a:pPr defTabSz="914400">
              <a:buFont typeface="Arial"/>
              <a:defRPr sz="4800">
                <a:solidFill>
                  <a:srgbClr val="373C37"/>
                </a:solidFill>
                <a:latin typeface="Corbel"/>
                <a:ea typeface="Corbel"/>
                <a:cs typeface="Corbel"/>
                <a:sym typeface="Corbel"/>
              </a:defRPr>
            </a:pPr>
            <a:r>
              <a:t>Central nervous system exhaustion resulting from modern civilization.</a:t>
            </a:r>
          </a:p>
          <a:p>
            <a:pPr defTabSz="914400">
              <a:spcBef>
                <a:spcPts val="3600"/>
              </a:spcBef>
              <a:buFont typeface="Arial"/>
              <a:defRPr sz="7200" b="1">
                <a:solidFill>
                  <a:srgbClr val="373C37"/>
                </a:solidFill>
                <a:latin typeface="Corbel"/>
                <a:ea typeface="Corbel"/>
                <a:cs typeface="Corbel"/>
                <a:sym typeface="Corbel"/>
              </a:defRPr>
            </a:pPr>
            <a:r>
              <a:t>Teddy Roosevelt</a:t>
            </a:r>
          </a:p>
        </p:txBody>
      </p:sp>
      <p:pic>
        <p:nvPicPr>
          <p:cNvPr id="163" name="pasted-image.pdf" descr="pasted-image.pdf"/>
          <p:cNvPicPr>
            <a:picLocks noChangeAspect="1"/>
          </p:cNvPicPr>
          <p:nvPr/>
        </p:nvPicPr>
        <p:blipFill>
          <a:blip r:embed="rId4">
            <a:extLst/>
          </a:blip>
          <a:stretch>
            <a:fillRect/>
          </a:stretch>
        </p:blipFill>
        <p:spPr>
          <a:xfrm>
            <a:off x="254000" y="312073"/>
            <a:ext cx="21034884" cy="102685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sychiatristCouch.jpg" descr="PsychiatristCouch.jpg"/>
          <p:cNvPicPr>
            <a:picLocks noChangeAspect="1"/>
          </p:cNvPicPr>
          <p:nvPr/>
        </p:nvPicPr>
        <p:blipFill>
          <a:blip r:embed="rId2" cstate="email">
            <a:alphaModFix amt="24881"/>
            <a:extLst>
              <a:ext uri="{28A0092B-C50C-407E-A947-70E740481C1C}">
                <a14:useLocalDpi xmlns:a14="http://schemas.microsoft.com/office/drawing/2010/main"/>
              </a:ext>
            </a:extLst>
          </a:blip>
          <a:srcRect t="13662" b="22587"/>
          <a:stretch>
            <a:fillRect/>
          </a:stretch>
        </p:blipFill>
        <p:spPr>
          <a:xfrm>
            <a:off x="256134" y="1778000"/>
            <a:ext cx="23876001" cy="10160001"/>
          </a:xfrm>
          <a:prstGeom prst="rect">
            <a:avLst/>
          </a:prstGeom>
          <a:ln w="12700">
            <a:miter lim="400000"/>
          </a:ln>
        </p:spPr>
      </p:pic>
      <p:sp>
        <p:nvSpPr>
          <p:cNvPr id="166" name="Epidemic neuromyasthenia…"/>
          <p:cNvSpPr txBox="1"/>
          <p:nvPr/>
        </p:nvSpPr>
        <p:spPr>
          <a:xfrm>
            <a:off x="1651000" y="4826000"/>
            <a:ext cx="21082000" cy="6874881"/>
          </a:xfrm>
          <a:prstGeom prst="rect">
            <a:avLst/>
          </a:prstGeom>
          <a:ln w="25400">
            <a:miter lim="400000"/>
          </a:ln>
          <a:extLst>
            <a:ext uri="{C572A759-6A51-4108-AA02-DFA0A04FC94B}">
              <ma14:wrappingTextBoxFlag xmlns:ma14="http://schemas.microsoft.com/office/mac/drawingml/2011/main" val="1"/>
            </a:ext>
          </a:extLst>
        </p:spPr>
        <p:txBody>
          <a:bodyPr tIns="91439" bIns="91439">
            <a:normAutofit/>
          </a:bodyPr>
          <a:lstStyle/>
          <a:p>
            <a:pPr defTabSz="914400">
              <a:spcBef>
                <a:spcPts val="3600"/>
              </a:spcBef>
              <a:buFont typeface="Arial"/>
              <a:defRPr sz="7200" b="1">
                <a:solidFill>
                  <a:srgbClr val="373C37"/>
                </a:solidFill>
                <a:latin typeface="Corbel"/>
                <a:ea typeface="Corbel"/>
                <a:cs typeface="Corbel"/>
                <a:sym typeface="Corbel"/>
              </a:defRPr>
            </a:pPr>
            <a:r>
              <a:t>Epidemic neuromyasthenia</a:t>
            </a:r>
          </a:p>
          <a:p>
            <a:pPr defTabSz="914400">
              <a:buFont typeface="Arial"/>
              <a:defRPr sz="4800">
                <a:solidFill>
                  <a:srgbClr val="373C37"/>
                </a:solidFill>
                <a:latin typeface="Corbel"/>
                <a:ea typeface="Corbel"/>
                <a:cs typeface="Corbel"/>
                <a:sym typeface="Corbel"/>
              </a:defRPr>
            </a:pPr>
            <a:r>
              <a:t>Thought to be post polio syndrome</a:t>
            </a:r>
          </a:p>
          <a:p>
            <a:pPr defTabSz="914400">
              <a:spcBef>
                <a:spcPts val="3600"/>
              </a:spcBef>
              <a:buFont typeface="Arial"/>
              <a:defRPr sz="7200" b="1">
                <a:solidFill>
                  <a:srgbClr val="373C37"/>
                </a:solidFill>
                <a:latin typeface="Corbel"/>
                <a:ea typeface="Corbel"/>
                <a:cs typeface="Corbel"/>
                <a:sym typeface="Corbel"/>
              </a:defRPr>
            </a:pPr>
            <a:r>
              <a:t>Benign myalgic encephalomyelitis</a:t>
            </a:r>
          </a:p>
          <a:p>
            <a:pPr defTabSz="914400">
              <a:buFont typeface="Arial"/>
              <a:defRPr sz="4800">
                <a:solidFill>
                  <a:srgbClr val="373C37"/>
                </a:solidFill>
                <a:latin typeface="Corbel"/>
                <a:ea typeface="Corbel"/>
                <a:cs typeface="Corbel"/>
                <a:sym typeface="Corbel"/>
              </a:defRPr>
            </a:pPr>
            <a:r>
              <a:t>Psychologic phenomena</a:t>
            </a:r>
          </a:p>
          <a:p>
            <a:pPr defTabSz="914400">
              <a:spcBef>
                <a:spcPts val="3600"/>
              </a:spcBef>
              <a:buFont typeface="Arial"/>
              <a:defRPr sz="7200" b="1">
                <a:solidFill>
                  <a:srgbClr val="373C37"/>
                </a:solidFill>
                <a:latin typeface="Corbel"/>
                <a:ea typeface="Corbel"/>
                <a:cs typeface="Corbel"/>
                <a:sym typeface="Corbel"/>
              </a:defRPr>
            </a:pPr>
            <a:r>
              <a:t>Chronic Fatigue Syndrome</a:t>
            </a:r>
          </a:p>
          <a:p>
            <a:pPr defTabSz="914400">
              <a:buFont typeface="Arial"/>
              <a:defRPr sz="4800">
                <a:solidFill>
                  <a:srgbClr val="373C37"/>
                </a:solidFill>
                <a:latin typeface="Corbel"/>
                <a:ea typeface="Corbel"/>
                <a:cs typeface="Corbel"/>
                <a:sym typeface="Corbel"/>
              </a:defRPr>
            </a:pPr>
            <a:r>
              <a:t>1987 CDC consensus</a:t>
            </a:r>
          </a:p>
        </p:txBody>
      </p:sp>
      <p:pic>
        <p:nvPicPr>
          <p:cNvPr id="167" name="1900s-white@2x.png" descr="1900s-white@2x.png"/>
          <p:cNvPicPr>
            <a:picLocks noChangeAspect="1"/>
          </p:cNvPicPr>
          <p:nvPr/>
        </p:nvPicPr>
        <p:blipFill>
          <a:blip r:embed="rId3">
            <a:extLst/>
          </a:blip>
          <a:stretch>
            <a:fillRect/>
          </a:stretch>
        </p:blipFill>
        <p:spPr>
          <a:xfrm>
            <a:off x="257575" y="1781347"/>
            <a:ext cx="8255001" cy="3181006"/>
          </a:xfrm>
          <a:prstGeom prst="rect">
            <a:avLst/>
          </a:prstGeom>
          <a:ln w="25400">
            <a:miter lim="400000"/>
          </a:ln>
          <a:effectLst>
            <a:outerShdw blurRad="508000" dir="16200000" rotWithShape="0">
              <a:srgbClr val="373C37">
                <a:alpha val="70000"/>
              </a:srgbClr>
            </a:outerShdw>
          </a:effectLst>
        </p:spPr>
      </p:pic>
      <p:pic>
        <p:nvPicPr>
          <p:cNvPr id="168" name="pasted-image.pdf" descr="pasted-image.pdf"/>
          <p:cNvPicPr>
            <a:picLocks noChangeAspect="1"/>
          </p:cNvPicPr>
          <p:nvPr/>
        </p:nvPicPr>
        <p:blipFill>
          <a:blip r:embed="rId4">
            <a:extLst/>
          </a:blip>
          <a:stretch>
            <a:fillRect/>
          </a:stretch>
        </p:blipFill>
        <p:spPr>
          <a:xfrm>
            <a:off x="254000" y="312073"/>
            <a:ext cx="21034884" cy="102685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SubwayCrowd.jpg" descr="SubwayCrowd.jpg"/>
          <p:cNvPicPr>
            <a:picLocks noChangeAspect="1"/>
          </p:cNvPicPr>
          <p:nvPr/>
        </p:nvPicPr>
        <p:blipFill>
          <a:blip r:embed="rId2" cstate="email">
            <a:alphaModFix amt="24881"/>
            <a:extLst>
              <a:ext uri="{28A0092B-C50C-407E-A947-70E740481C1C}">
                <a14:useLocalDpi xmlns:a14="http://schemas.microsoft.com/office/drawing/2010/main"/>
              </a:ext>
            </a:extLst>
          </a:blip>
          <a:srcRect t="19676" b="16484"/>
          <a:stretch>
            <a:fillRect/>
          </a:stretch>
        </p:blipFill>
        <p:spPr>
          <a:xfrm>
            <a:off x="256134" y="1778000"/>
            <a:ext cx="23876001" cy="10160000"/>
          </a:xfrm>
          <a:prstGeom prst="rect">
            <a:avLst/>
          </a:prstGeom>
          <a:ln w="12700">
            <a:miter lim="400000"/>
          </a:ln>
        </p:spPr>
      </p:pic>
      <p:sp>
        <p:nvSpPr>
          <p:cNvPr id="171" name="Chronic widespread pain…"/>
          <p:cNvSpPr txBox="1"/>
          <p:nvPr/>
        </p:nvSpPr>
        <p:spPr>
          <a:xfrm>
            <a:off x="1651000" y="4826000"/>
            <a:ext cx="21082000" cy="6874881"/>
          </a:xfrm>
          <a:prstGeom prst="rect">
            <a:avLst/>
          </a:prstGeom>
          <a:ln w="25400">
            <a:miter lim="400000"/>
          </a:ln>
          <a:extLst>
            <a:ext uri="{C572A759-6A51-4108-AA02-DFA0A04FC94B}">
              <ma14:wrappingTextBoxFlag xmlns:ma14="http://schemas.microsoft.com/office/mac/drawingml/2011/main" val="1"/>
            </a:ext>
          </a:extLst>
        </p:spPr>
        <p:txBody>
          <a:bodyPr tIns="91439" bIns="91439">
            <a:normAutofit/>
          </a:bodyPr>
          <a:lstStyle/>
          <a:p>
            <a:pPr defTabSz="914400">
              <a:spcBef>
                <a:spcPts val="3600"/>
              </a:spcBef>
              <a:buFont typeface="Arial"/>
              <a:defRPr sz="7200" b="1">
                <a:solidFill>
                  <a:srgbClr val="373C37"/>
                </a:solidFill>
                <a:latin typeface="Corbel"/>
                <a:ea typeface="Corbel"/>
                <a:cs typeface="Corbel"/>
                <a:sym typeface="Corbel"/>
              </a:defRPr>
            </a:pPr>
            <a:r>
              <a:t>Chronic widespread pain</a:t>
            </a:r>
          </a:p>
          <a:p>
            <a:pPr defTabSz="914400">
              <a:buFont typeface="Arial"/>
              <a:defRPr sz="4800">
                <a:solidFill>
                  <a:srgbClr val="373C37"/>
                </a:solidFill>
                <a:latin typeface="Corbel"/>
                <a:ea typeface="Corbel"/>
                <a:cs typeface="Corbel"/>
                <a:sym typeface="Corbel"/>
              </a:defRPr>
            </a:pPr>
            <a:r>
              <a:t>Muscular Rheumatism</a:t>
            </a:r>
          </a:p>
          <a:p>
            <a:pPr defTabSz="914400">
              <a:buFont typeface="Arial"/>
              <a:defRPr sz="4800">
                <a:solidFill>
                  <a:srgbClr val="373C37"/>
                </a:solidFill>
                <a:latin typeface="Corbel"/>
                <a:ea typeface="Corbel"/>
                <a:cs typeface="Corbel"/>
                <a:sym typeface="Corbel"/>
              </a:defRPr>
            </a:pPr>
            <a:r>
              <a:t>Fibrositis</a:t>
            </a:r>
          </a:p>
          <a:p>
            <a:pPr defTabSz="914400">
              <a:buFont typeface="Arial"/>
              <a:defRPr sz="4800">
                <a:solidFill>
                  <a:srgbClr val="373C37"/>
                </a:solidFill>
                <a:latin typeface="Corbel"/>
                <a:ea typeface="Corbel"/>
                <a:cs typeface="Corbel"/>
                <a:sym typeface="Corbel"/>
              </a:defRPr>
            </a:pPr>
            <a:r>
              <a:t>Psychogenic Rheumatism</a:t>
            </a:r>
          </a:p>
          <a:p>
            <a:pPr defTabSz="914400">
              <a:buFont typeface="Arial"/>
              <a:defRPr sz="4800">
                <a:solidFill>
                  <a:srgbClr val="373C37"/>
                </a:solidFill>
                <a:latin typeface="Corbel"/>
                <a:ea typeface="Corbel"/>
                <a:cs typeface="Corbel"/>
                <a:sym typeface="Corbel"/>
              </a:defRPr>
            </a:pPr>
            <a:r>
              <a:t>Neurasthenia</a:t>
            </a:r>
          </a:p>
          <a:p>
            <a:pPr defTabSz="914400">
              <a:spcBef>
                <a:spcPts val="3600"/>
              </a:spcBef>
              <a:buFont typeface="Arial"/>
              <a:defRPr sz="7200" b="1">
                <a:solidFill>
                  <a:srgbClr val="373C37"/>
                </a:solidFill>
                <a:latin typeface="Corbel"/>
                <a:ea typeface="Corbel"/>
                <a:cs typeface="Corbel"/>
                <a:sym typeface="Corbel"/>
              </a:defRPr>
            </a:pPr>
            <a:r>
              <a:t>1987 — Journal of the American Medical Association</a:t>
            </a:r>
          </a:p>
          <a:p>
            <a:pPr defTabSz="914400">
              <a:buFont typeface="Arial"/>
              <a:defRPr sz="7300">
                <a:solidFill>
                  <a:srgbClr val="373C37"/>
                </a:solidFill>
                <a:latin typeface="Corbel"/>
                <a:ea typeface="Corbel"/>
                <a:cs typeface="Corbel"/>
                <a:sym typeface="Corbel"/>
              </a:defRPr>
            </a:pPr>
            <a:r>
              <a:rPr sz="4800"/>
              <a:t>Coined term “Fibromyalgia” (controversial at the time)</a:t>
            </a:r>
          </a:p>
        </p:txBody>
      </p:sp>
      <p:pic>
        <p:nvPicPr>
          <p:cNvPr id="172" name="1800s-1900s@2x.png" descr="1800s-1900s@2x.png"/>
          <p:cNvPicPr>
            <a:picLocks noChangeAspect="1"/>
          </p:cNvPicPr>
          <p:nvPr/>
        </p:nvPicPr>
        <p:blipFill>
          <a:blip r:embed="rId3">
            <a:extLst/>
          </a:blip>
          <a:stretch>
            <a:fillRect/>
          </a:stretch>
        </p:blipFill>
        <p:spPr>
          <a:xfrm>
            <a:off x="254000" y="1778000"/>
            <a:ext cx="18913651" cy="3175000"/>
          </a:xfrm>
          <a:prstGeom prst="rect">
            <a:avLst/>
          </a:prstGeom>
          <a:ln w="25400">
            <a:miter lim="400000"/>
          </a:ln>
          <a:effectLst>
            <a:outerShdw blurRad="508000" dir="16200000" rotWithShape="0">
              <a:srgbClr val="373C37">
                <a:alpha val="70000"/>
              </a:srgbClr>
            </a:outerShdw>
          </a:effectLst>
        </p:spPr>
      </p:pic>
      <p:pic>
        <p:nvPicPr>
          <p:cNvPr id="173" name="pasted-image.pdf" descr="pasted-image.pdf"/>
          <p:cNvPicPr>
            <a:picLocks noChangeAspect="1"/>
          </p:cNvPicPr>
          <p:nvPr/>
        </p:nvPicPr>
        <p:blipFill>
          <a:blip r:embed="rId4">
            <a:extLst/>
          </a:blip>
          <a:stretch>
            <a:fillRect/>
          </a:stretch>
        </p:blipFill>
        <p:spPr>
          <a:xfrm>
            <a:off x="254000" y="317500"/>
            <a:ext cx="15307057" cy="102685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oWhatAreThey@2x.png" descr="SoWhatAreThey@2x.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35450" y="5069251"/>
            <a:ext cx="15913100" cy="2057401"/>
          </a:xfrm>
          <a:prstGeom prst="rect">
            <a:avLst/>
          </a:prstGeom>
          <a:ln w="12700">
            <a:miter lim="400000"/>
          </a:ln>
        </p:spPr>
      </p:pic>
      <p:pic>
        <p:nvPicPr>
          <p:cNvPr id="176" name="FM and CFS@2x.png" descr="FM and CFS@2x.png"/>
          <p:cNvPicPr>
            <a:picLocks noChangeAspect="1"/>
          </p:cNvPicPr>
          <p:nvPr/>
        </p:nvPicPr>
        <p:blipFill>
          <a:blip r:embed="rId3" cstate="email">
            <a:alphaModFix amt="50695"/>
            <a:extLst>
              <a:ext uri="{28A0092B-C50C-407E-A947-70E740481C1C}">
                <a14:useLocalDpi xmlns:a14="http://schemas.microsoft.com/office/drawing/2010/main"/>
              </a:ext>
            </a:extLst>
          </a:blip>
          <a:stretch>
            <a:fillRect/>
          </a:stretch>
        </p:blipFill>
        <p:spPr>
          <a:xfrm>
            <a:off x="5437981" y="3517900"/>
            <a:ext cx="13520855" cy="762000"/>
          </a:xfrm>
          <a:prstGeom prst="rect">
            <a:avLst/>
          </a:prstGeom>
          <a:ln w="12700">
            <a:miter lim="400000"/>
          </a:ln>
        </p:spPr>
      </p:pic>
      <p:sp>
        <p:nvSpPr>
          <p:cNvPr id="177" name="Line"/>
          <p:cNvSpPr/>
          <p:nvPr/>
        </p:nvSpPr>
        <p:spPr>
          <a:xfrm>
            <a:off x="4445000" y="4674575"/>
            <a:ext cx="15481299" cy="1"/>
          </a:xfrm>
          <a:prstGeom prst="line">
            <a:avLst/>
          </a:prstGeom>
          <a:ln w="25400">
            <a:solidFill>
              <a:srgbClr val="FFFFFF">
                <a:alpha val="50231"/>
              </a:srgbClr>
            </a:solidFill>
            <a:miter/>
          </a:ln>
        </p:spPr>
        <p:txBody>
          <a:bodyPr tIns="91439" bIns="91439"/>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Syndrome@2x.png" descr="Syndrome@2x.png"/>
          <p:cNvPicPr>
            <a:picLocks noChangeAspect="1"/>
          </p:cNvPicPr>
          <p:nvPr/>
        </p:nvPicPr>
        <p:blipFill>
          <a:blip r:embed="rId2" cstate="email">
            <a:extLst>
              <a:ext uri="{28A0092B-C50C-407E-A947-70E740481C1C}">
                <a14:useLocalDpi xmlns:a14="http://schemas.microsoft.com/office/drawing/2010/main"/>
              </a:ext>
            </a:extLst>
          </a:blip>
          <a:srcRect l="118" r="118"/>
          <a:stretch>
            <a:fillRect/>
          </a:stretch>
        </p:blipFill>
        <p:spPr>
          <a:xfrm>
            <a:off x="253999" y="317500"/>
            <a:ext cx="5500737" cy="1270000"/>
          </a:xfrm>
          <a:prstGeom prst="rect">
            <a:avLst/>
          </a:prstGeom>
          <a:ln w="12700">
            <a:miter lim="400000"/>
          </a:ln>
        </p:spPr>
      </p:pic>
      <p:sp>
        <p:nvSpPr>
          <p:cNvPr id="180" name="Definition…"/>
          <p:cNvSpPr txBox="1"/>
          <p:nvPr/>
        </p:nvSpPr>
        <p:spPr>
          <a:xfrm>
            <a:off x="1651000" y="2540000"/>
            <a:ext cx="21082000" cy="6874881"/>
          </a:xfrm>
          <a:prstGeom prst="rect">
            <a:avLst/>
          </a:prstGeom>
          <a:ln w="25400">
            <a:miter lim="400000"/>
          </a:ln>
          <a:extLst>
            <a:ext uri="{C572A759-6A51-4108-AA02-DFA0A04FC94B}">
              <ma14:wrappingTextBoxFlag xmlns:ma14="http://schemas.microsoft.com/office/mac/drawingml/2011/main" val="1"/>
            </a:ext>
          </a:extLst>
        </p:spPr>
        <p:txBody>
          <a:bodyPr tIns="91439" bIns="91439">
            <a:normAutofit/>
          </a:bodyPr>
          <a:lstStyle/>
          <a:p>
            <a:pPr defTabSz="914400">
              <a:spcBef>
                <a:spcPts val="3600"/>
              </a:spcBef>
              <a:defRPr sz="7200" b="1">
                <a:solidFill>
                  <a:srgbClr val="373C37"/>
                </a:solidFill>
                <a:latin typeface="Corbel"/>
                <a:ea typeface="Corbel"/>
                <a:cs typeface="Corbel"/>
                <a:sym typeface="Corbel"/>
              </a:defRPr>
            </a:pPr>
            <a:r>
              <a:t>Definition</a:t>
            </a:r>
          </a:p>
          <a:p>
            <a:pPr marL="962526" indent="-962526" defTabSz="914400">
              <a:spcBef>
                <a:spcPts val="3600"/>
              </a:spcBef>
              <a:buSzPct val="100000"/>
              <a:buAutoNum type="arabicPeriod"/>
              <a:defRPr sz="4800">
                <a:solidFill>
                  <a:srgbClr val="373C37"/>
                </a:solidFill>
                <a:latin typeface="Corbel"/>
                <a:ea typeface="Corbel"/>
                <a:cs typeface="Corbel"/>
                <a:sym typeface="Corbel"/>
              </a:defRPr>
            </a:pPr>
            <a:r>
              <a:t>A group of signs and symptoms that occur together and characterize a particular abnormality or condition</a:t>
            </a:r>
          </a:p>
          <a:p>
            <a:pPr marL="962526" indent="-962526" defTabSz="914400">
              <a:spcBef>
                <a:spcPts val="3600"/>
              </a:spcBef>
              <a:buSzPct val="100000"/>
              <a:buAutoNum type="arabicPeriod"/>
              <a:defRPr sz="4800">
                <a:solidFill>
                  <a:srgbClr val="373C37"/>
                </a:solidFill>
                <a:latin typeface="Corbel"/>
                <a:ea typeface="Corbel"/>
                <a:cs typeface="Corbel"/>
                <a:sym typeface="Corbel"/>
              </a:defRPr>
            </a:pPr>
            <a:r>
              <a:t>A set of concurrent things (such as emotions or actions) that usually form an identifiable pattern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Purpose in Medicine…"/>
          <p:cNvSpPr txBox="1"/>
          <p:nvPr/>
        </p:nvSpPr>
        <p:spPr>
          <a:xfrm>
            <a:off x="1649465" y="2540000"/>
            <a:ext cx="21082001" cy="6874881"/>
          </a:xfrm>
          <a:prstGeom prst="rect">
            <a:avLst/>
          </a:prstGeom>
          <a:ln w="25400">
            <a:miter lim="400000"/>
          </a:ln>
          <a:extLst>
            <a:ext uri="{C572A759-6A51-4108-AA02-DFA0A04FC94B}">
              <ma14:wrappingTextBoxFlag xmlns:ma14="http://schemas.microsoft.com/office/mac/drawingml/2011/main" val="1"/>
            </a:ext>
          </a:extLst>
        </p:spPr>
        <p:txBody>
          <a:bodyPr tIns="91439" bIns="91439">
            <a:normAutofit/>
          </a:bodyPr>
          <a:lstStyle/>
          <a:p>
            <a:pPr defTabSz="914400">
              <a:spcBef>
                <a:spcPts val="3600"/>
              </a:spcBef>
              <a:defRPr sz="7200" b="1">
                <a:solidFill>
                  <a:srgbClr val="373C37"/>
                </a:solidFill>
                <a:latin typeface="Corbel"/>
                <a:ea typeface="Corbel"/>
                <a:cs typeface="Corbel"/>
                <a:sym typeface="Corbel"/>
              </a:defRPr>
            </a:pPr>
            <a:r>
              <a:t>Purpose in Medicine</a:t>
            </a:r>
          </a:p>
          <a:p>
            <a:pPr defTabSz="914400">
              <a:spcBef>
                <a:spcPts val="3600"/>
              </a:spcBef>
              <a:buFont typeface="Arial"/>
              <a:defRPr sz="4800">
                <a:solidFill>
                  <a:srgbClr val="373C37"/>
                </a:solidFill>
                <a:latin typeface="Corbel"/>
                <a:ea typeface="Corbel"/>
                <a:cs typeface="Corbel"/>
                <a:sym typeface="Corbel"/>
              </a:defRPr>
            </a:pPr>
            <a:r>
              <a:t>Create a definable set of variables that can then be researched and explored by the medical community. </a:t>
            </a:r>
          </a:p>
          <a:p>
            <a:pPr defTabSz="914400">
              <a:spcBef>
                <a:spcPts val="3600"/>
              </a:spcBef>
              <a:buFont typeface="Arial"/>
              <a:defRPr sz="4800">
                <a:solidFill>
                  <a:srgbClr val="373C37"/>
                </a:solidFill>
                <a:latin typeface="Corbel"/>
                <a:ea typeface="Corbel"/>
                <a:cs typeface="Corbel"/>
                <a:sym typeface="Corbel"/>
              </a:defRPr>
            </a:pPr>
            <a:r>
              <a:t>Once the definition is made, this enables scientists around the world to begin to research it and clinicians to diagnose it.</a:t>
            </a:r>
          </a:p>
        </p:txBody>
      </p:sp>
      <p:pic>
        <p:nvPicPr>
          <p:cNvPr id="183" name="Syndrome@2x.png" descr="Syndrome@2x.png"/>
          <p:cNvPicPr>
            <a:picLocks noChangeAspect="1"/>
          </p:cNvPicPr>
          <p:nvPr/>
        </p:nvPicPr>
        <p:blipFill>
          <a:blip r:embed="rId2" cstate="email">
            <a:extLst>
              <a:ext uri="{28A0092B-C50C-407E-A947-70E740481C1C}">
                <a14:useLocalDpi xmlns:a14="http://schemas.microsoft.com/office/drawing/2010/main"/>
              </a:ext>
            </a:extLst>
          </a:blip>
          <a:srcRect l="118" r="118"/>
          <a:stretch>
            <a:fillRect/>
          </a:stretch>
        </p:blipFill>
        <p:spPr>
          <a:xfrm>
            <a:off x="253999" y="317500"/>
            <a:ext cx="5500737" cy="127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Examples"/>
          <p:cNvSpPr txBox="1"/>
          <p:nvPr/>
        </p:nvSpPr>
        <p:spPr>
          <a:xfrm>
            <a:off x="1649465" y="2540000"/>
            <a:ext cx="21082001" cy="1813989"/>
          </a:xfrm>
          <a:prstGeom prst="rect">
            <a:avLst/>
          </a:prstGeom>
          <a:ln w="25400">
            <a:miter lim="400000"/>
          </a:ln>
          <a:extLst>
            <a:ext uri="{C572A759-6A51-4108-AA02-DFA0A04FC94B}">
              <ma14:wrappingTextBoxFlag xmlns:ma14="http://schemas.microsoft.com/office/mac/drawingml/2011/main" val="1"/>
            </a:ext>
          </a:extLst>
        </p:spPr>
        <p:txBody>
          <a:bodyPr tIns="91439" bIns="91439">
            <a:normAutofit/>
          </a:bodyPr>
          <a:lstStyle>
            <a:lvl1pPr defTabSz="914400">
              <a:spcBef>
                <a:spcPts val="3600"/>
              </a:spcBef>
              <a:defRPr sz="7200" b="1">
                <a:solidFill>
                  <a:srgbClr val="373C37"/>
                </a:solidFill>
                <a:latin typeface="Corbel"/>
                <a:ea typeface="Corbel"/>
                <a:cs typeface="Corbel"/>
                <a:sym typeface="Corbel"/>
              </a:defRPr>
            </a:lvl1pPr>
          </a:lstStyle>
          <a:p>
            <a:r>
              <a:t>Examples</a:t>
            </a:r>
          </a:p>
        </p:txBody>
      </p:sp>
      <p:sp>
        <p:nvSpPr>
          <p:cNvPr id="186" name="Down’s Syndrome » Now Trisomy 21"/>
          <p:cNvSpPr txBox="1"/>
          <p:nvPr/>
        </p:nvSpPr>
        <p:spPr>
          <a:xfrm>
            <a:off x="1662735" y="4445000"/>
            <a:ext cx="21082001" cy="932180"/>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defTabSz="914400">
              <a:spcBef>
                <a:spcPts val="3600"/>
              </a:spcBef>
              <a:buFont typeface="Arial"/>
              <a:defRPr sz="4800">
                <a:solidFill>
                  <a:srgbClr val="373C37"/>
                </a:solidFill>
                <a:latin typeface="Corbel"/>
                <a:ea typeface="Corbel"/>
                <a:cs typeface="Corbel"/>
                <a:sym typeface="Corbel"/>
              </a:defRPr>
            </a:pPr>
            <a:r>
              <a:t>Down’s Syndrome </a:t>
            </a:r>
            <a:r>
              <a:rPr b="1">
                <a:solidFill>
                  <a:srgbClr val="64AD45"/>
                </a:solidFill>
              </a:rPr>
              <a:t>»</a:t>
            </a:r>
            <a:r>
              <a:rPr>
                <a:solidFill>
                  <a:srgbClr val="0088BB"/>
                </a:solidFill>
              </a:rPr>
              <a:t> </a:t>
            </a:r>
            <a:r>
              <a:t>Now Trisomy 21</a:t>
            </a:r>
          </a:p>
        </p:txBody>
      </p:sp>
      <p:sp>
        <p:nvSpPr>
          <p:cNvPr id="187" name="Line"/>
          <p:cNvSpPr/>
          <p:nvPr/>
        </p:nvSpPr>
        <p:spPr>
          <a:xfrm>
            <a:off x="1651000" y="4191000"/>
            <a:ext cx="21082000" cy="0"/>
          </a:xfrm>
          <a:prstGeom prst="line">
            <a:avLst/>
          </a:prstGeom>
          <a:ln w="25400">
            <a:solidFill>
              <a:srgbClr val="373C37">
                <a:alpha val="19693"/>
              </a:srgbClr>
            </a:solidFill>
            <a:miter/>
          </a:ln>
        </p:spPr>
        <p:txBody>
          <a:bodyPr tIns="91439" bIns="91439"/>
          <a:lstStyle/>
          <a:p>
            <a:endParaRPr/>
          </a:p>
        </p:txBody>
      </p:sp>
      <p:sp>
        <p:nvSpPr>
          <p:cNvPr id="188" name="Irritable Bowel Syndrome »…"/>
          <p:cNvSpPr txBox="1"/>
          <p:nvPr/>
        </p:nvSpPr>
        <p:spPr>
          <a:xfrm>
            <a:off x="1681948" y="5715000"/>
            <a:ext cx="21082000" cy="3929380"/>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defTabSz="914400">
              <a:spcBef>
                <a:spcPts val="3600"/>
              </a:spcBef>
              <a:buFont typeface="Arial"/>
              <a:defRPr sz="4800">
                <a:solidFill>
                  <a:srgbClr val="373C37"/>
                </a:solidFill>
                <a:latin typeface="Corbel"/>
                <a:ea typeface="Corbel"/>
                <a:cs typeface="Corbel"/>
                <a:sym typeface="Corbel"/>
              </a:defRPr>
            </a:pPr>
            <a:r>
              <a:t>Irritable Bowel Syndrome </a:t>
            </a:r>
            <a:r>
              <a:rPr b="1">
                <a:solidFill>
                  <a:srgbClr val="64AD45"/>
                </a:solidFill>
              </a:rPr>
              <a:t>»</a:t>
            </a:r>
          </a:p>
          <a:p>
            <a:pPr lvl="1" indent="1028700" defTabSz="914400">
              <a:buFont typeface="Arial"/>
              <a:defRPr sz="4800">
                <a:solidFill>
                  <a:srgbClr val="0088BB"/>
                </a:solidFill>
                <a:latin typeface="Corbel"/>
                <a:ea typeface="Corbel"/>
                <a:cs typeface="Corbel"/>
                <a:sym typeface="Corbel"/>
              </a:defRPr>
            </a:pPr>
            <a:r>
              <a:t>1992 …</a:t>
            </a:r>
          </a:p>
          <a:p>
            <a:pPr lvl="1" indent="1028700" defTabSz="914400">
              <a:buFont typeface="Arial"/>
              <a:defRPr sz="4800">
                <a:solidFill>
                  <a:srgbClr val="0088BB"/>
                </a:solidFill>
                <a:latin typeface="Corbel"/>
                <a:ea typeface="Corbel"/>
                <a:cs typeface="Corbel"/>
                <a:sym typeface="Corbel"/>
              </a:defRPr>
            </a:pPr>
            <a:r>
              <a:t>1999 …</a:t>
            </a:r>
          </a:p>
          <a:p>
            <a:pPr lvl="1" indent="1028700" defTabSz="914400">
              <a:buFont typeface="Arial"/>
              <a:defRPr sz="4800">
                <a:solidFill>
                  <a:srgbClr val="0088BB"/>
                </a:solidFill>
                <a:latin typeface="Corbel"/>
                <a:ea typeface="Corbel"/>
                <a:cs typeface="Corbel"/>
                <a:sym typeface="Corbel"/>
              </a:defRPr>
            </a:pPr>
            <a:r>
              <a:t>2006 …</a:t>
            </a:r>
          </a:p>
          <a:p>
            <a:pPr lvl="1" indent="1028700" defTabSz="914400">
              <a:buFont typeface="Arial"/>
              <a:defRPr sz="4800">
                <a:solidFill>
                  <a:srgbClr val="0088BB"/>
                </a:solidFill>
                <a:latin typeface="Corbel"/>
                <a:ea typeface="Corbel"/>
                <a:cs typeface="Corbel"/>
                <a:sym typeface="Corbel"/>
              </a:defRPr>
            </a:pPr>
            <a:r>
              <a:t>2016 …</a:t>
            </a:r>
          </a:p>
        </p:txBody>
      </p:sp>
      <p:pic>
        <p:nvPicPr>
          <p:cNvPr id="189" name="Syndrome@2x.png" descr="Syndrome@2x.png"/>
          <p:cNvPicPr>
            <a:picLocks noChangeAspect="1"/>
          </p:cNvPicPr>
          <p:nvPr/>
        </p:nvPicPr>
        <p:blipFill>
          <a:blip r:embed="rId2" cstate="email">
            <a:extLst>
              <a:ext uri="{28A0092B-C50C-407E-A947-70E740481C1C}">
                <a14:useLocalDpi xmlns:a14="http://schemas.microsoft.com/office/drawing/2010/main"/>
              </a:ext>
            </a:extLst>
          </a:blip>
          <a:srcRect l="118" r="118"/>
          <a:stretch>
            <a:fillRect/>
          </a:stretch>
        </p:blipFill>
        <p:spPr>
          <a:xfrm>
            <a:off x="253999" y="317500"/>
            <a:ext cx="5500737" cy="127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Fibromyalgia@2x.png" descr="Fibromyalgia@2x.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7016358" cy="1270000"/>
          </a:xfrm>
          <a:prstGeom prst="rect">
            <a:avLst/>
          </a:prstGeom>
          <a:ln w="12700">
            <a:miter lim="400000"/>
          </a:ln>
        </p:spPr>
      </p:pic>
      <p:grpSp>
        <p:nvGrpSpPr>
          <p:cNvPr id="216" name="Group"/>
          <p:cNvGrpSpPr/>
          <p:nvPr/>
        </p:nvGrpSpPr>
        <p:grpSpPr>
          <a:xfrm>
            <a:off x="707583" y="2540000"/>
            <a:ext cx="22025417" cy="8987050"/>
            <a:chOff x="0" y="0"/>
            <a:chExt cx="22025416" cy="8987049"/>
          </a:xfrm>
        </p:grpSpPr>
        <p:sp>
          <p:nvSpPr>
            <p:cNvPr id="192" name="ACR Criteria…"/>
            <p:cNvSpPr txBox="1"/>
            <p:nvPr/>
          </p:nvSpPr>
          <p:spPr>
            <a:xfrm>
              <a:off x="941881" y="0"/>
              <a:ext cx="21082001" cy="898705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rmAutofit/>
            </a:bodyPr>
            <a:lstStyle/>
            <a:p>
              <a:pPr defTabSz="914400">
                <a:spcBef>
                  <a:spcPts val="3600"/>
                </a:spcBef>
                <a:defRPr sz="7200" b="1">
                  <a:solidFill>
                    <a:srgbClr val="373C37"/>
                  </a:solidFill>
                  <a:latin typeface="Corbel"/>
                  <a:ea typeface="Corbel"/>
                  <a:cs typeface="Corbel"/>
                  <a:sym typeface="Corbel"/>
                </a:defRPr>
              </a:pPr>
              <a:r>
                <a:t>ACR Criteria</a:t>
              </a:r>
            </a:p>
            <a:p>
              <a:pPr lvl="1" indent="1028700" defTabSz="914400">
                <a:spcBef>
                  <a:spcPts val="6000"/>
                </a:spcBef>
                <a:buFont typeface="Arial"/>
                <a:defRPr sz="6000">
                  <a:solidFill>
                    <a:srgbClr val="373C37"/>
                  </a:solidFill>
                  <a:latin typeface="Corbel"/>
                  <a:ea typeface="Corbel"/>
                  <a:cs typeface="Corbel"/>
                  <a:sym typeface="Corbel"/>
                </a:defRPr>
              </a:pPr>
              <a:r>
                <a:rPr b="1">
                  <a:solidFill>
                    <a:srgbClr val="64AD45"/>
                  </a:solidFill>
                </a:rPr>
                <a:t>widespread pain index &gt;= 7</a:t>
              </a:r>
              <a:r>
                <a:t> &amp; </a:t>
              </a:r>
              <a:r>
                <a:rPr b="1">
                  <a:solidFill>
                    <a:srgbClr val="64AD45"/>
                  </a:solidFill>
                </a:rPr>
                <a:t>symptom scale &gt;= 5</a:t>
              </a:r>
            </a:p>
            <a:p>
              <a:pPr lvl="1" indent="1028700" defTabSz="914400">
                <a:spcBef>
                  <a:spcPts val="3600"/>
                </a:spcBef>
                <a:buFont typeface="Arial"/>
                <a:defRPr sz="6000">
                  <a:solidFill>
                    <a:srgbClr val="373C37"/>
                  </a:solidFill>
                  <a:latin typeface="Corbel"/>
                  <a:ea typeface="Corbel"/>
                  <a:cs typeface="Corbel"/>
                  <a:sym typeface="Corbel"/>
                </a:defRPr>
              </a:pPr>
              <a:r>
                <a:rPr b="1">
                  <a:solidFill>
                    <a:srgbClr val="64AD45"/>
                  </a:solidFill>
                </a:rPr>
                <a:t>widespread pain index &gt;= 5</a:t>
              </a:r>
              <a:r>
                <a:t> &amp; </a:t>
              </a:r>
              <a:r>
                <a:rPr b="1">
                  <a:solidFill>
                    <a:srgbClr val="64AD45"/>
                  </a:solidFill>
                </a:rPr>
                <a:t>symptom scale &gt;= 9</a:t>
              </a:r>
            </a:p>
            <a:p>
              <a:pPr lvl="1" indent="1028700" defTabSz="914400">
                <a:spcBef>
                  <a:spcPts val="9600"/>
                </a:spcBef>
                <a:buFont typeface="Arial"/>
                <a:defRPr sz="6000" b="1">
                  <a:solidFill>
                    <a:srgbClr val="64AD45"/>
                  </a:solidFill>
                  <a:latin typeface="Corbel"/>
                  <a:ea typeface="Corbel"/>
                  <a:cs typeface="Corbel"/>
                  <a:sym typeface="Corbel"/>
                </a:defRPr>
              </a:pPr>
              <a:r>
                <a:t>Symptoms present at similar level for at least 3 months</a:t>
              </a:r>
            </a:p>
            <a:p>
              <a:pPr lvl="1" indent="1028700" defTabSz="914400">
                <a:spcBef>
                  <a:spcPts val="3600"/>
                </a:spcBef>
                <a:buFont typeface="Arial"/>
                <a:defRPr sz="6000" b="1">
                  <a:solidFill>
                    <a:srgbClr val="64AD45"/>
                  </a:solidFill>
                  <a:latin typeface="Corbel"/>
                  <a:ea typeface="Corbel"/>
                  <a:cs typeface="Corbel"/>
                  <a:sym typeface="Corbel"/>
                </a:defRPr>
              </a:pPr>
              <a:r>
                <a:t>No disorder otherwise explains the pain</a:t>
              </a:r>
            </a:p>
          </p:txBody>
        </p:sp>
        <p:grpSp>
          <p:nvGrpSpPr>
            <p:cNvPr id="200" name="Group"/>
            <p:cNvGrpSpPr/>
            <p:nvPr/>
          </p:nvGrpSpPr>
          <p:grpSpPr>
            <a:xfrm>
              <a:off x="18651757" y="2580559"/>
              <a:ext cx="2418491" cy="1351366"/>
              <a:chOff x="0" y="0"/>
              <a:chExt cx="2418489" cy="1351365"/>
            </a:xfrm>
          </p:grpSpPr>
          <p:sp>
            <p:nvSpPr>
              <p:cNvPr id="193" name="Line"/>
              <p:cNvSpPr/>
              <p:nvPr/>
            </p:nvSpPr>
            <p:spPr>
              <a:xfrm>
                <a:off x="-1" y="0"/>
                <a:ext cx="1468998" cy="13513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80" y="21600"/>
                    </a:lnTo>
                  </a:path>
                </a:pathLst>
              </a:custGeom>
              <a:noFill/>
              <a:ln w="38100" cap="flat">
                <a:solidFill>
                  <a:srgbClr val="373C37"/>
                </a:solidFill>
                <a:prstDash val="solid"/>
                <a:miter lim="400000"/>
              </a:ln>
              <a:effectLst/>
            </p:spPr>
            <p:txBody>
              <a:bodyPr wrap="square" lIns="91439" tIns="91439" rIns="91439" bIns="91439" numCol="1" anchor="t">
                <a:noAutofit/>
              </a:bodyPr>
              <a:lstStyle/>
              <a:p>
                <a:endParaRPr/>
              </a:p>
            </p:txBody>
          </p:sp>
          <p:grpSp>
            <p:nvGrpSpPr>
              <p:cNvPr id="199" name="Group"/>
              <p:cNvGrpSpPr/>
              <p:nvPr/>
            </p:nvGrpSpPr>
            <p:grpSpPr>
              <a:xfrm>
                <a:off x="513489" y="294682"/>
                <a:ext cx="1905001" cy="762001"/>
                <a:chOff x="0" y="0"/>
                <a:chExt cx="1905000" cy="762000"/>
              </a:xfrm>
            </p:grpSpPr>
            <p:grpSp>
              <p:nvGrpSpPr>
                <p:cNvPr id="197" name="Group"/>
                <p:cNvGrpSpPr/>
                <p:nvPr/>
              </p:nvGrpSpPr>
              <p:grpSpPr>
                <a:xfrm>
                  <a:off x="0" y="0"/>
                  <a:ext cx="1905000" cy="762001"/>
                  <a:chOff x="0" y="0"/>
                  <a:chExt cx="1905000" cy="762000"/>
                </a:xfrm>
              </p:grpSpPr>
              <p:sp>
                <p:nvSpPr>
                  <p:cNvPr id="194" name="Circle"/>
                  <p:cNvSpPr/>
                  <p:nvPr/>
                </p:nvSpPr>
                <p:spPr>
                  <a:xfrm>
                    <a:off x="0" y="0"/>
                    <a:ext cx="762000" cy="762000"/>
                  </a:xfrm>
                  <a:prstGeom prst="ellipse">
                    <a:avLst/>
                  </a:prstGeom>
                  <a:solidFill>
                    <a:srgbClr val="373C37"/>
                  </a:solidFill>
                  <a:ln w="12700" cap="flat">
                    <a:noFill/>
                    <a:miter lim="400000"/>
                  </a:ln>
                  <a:effectLst/>
                </p:spPr>
                <p:txBody>
                  <a:bodyPr wrap="square" lIns="91439" tIns="91439" rIns="91439" bIns="91439" numCol="1" anchor="ctr">
                    <a:noAutofit/>
                  </a:bodyPr>
                  <a:lstStyle/>
                  <a:p>
                    <a:endParaRPr/>
                  </a:p>
                </p:txBody>
              </p:sp>
              <p:sp>
                <p:nvSpPr>
                  <p:cNvPr id="195" name="Rectangle"/>
                  <p:cNvSpPr/>
                  <p:nvPr/>
                </p:nvSpPr>
                <p:spPr>
                  <a:xfrm>
                    <a:off x="376457" y="0"/>
                    <a:ext cx="1143001" cy="762001"/>
                  </a:xfrm>
                  <a:prstGeom prst="rect">
                    <a:avLst/>
                  </a:prstGeom>
                  <a:solidFill>
                    <a:srgbClr val="373C37"/>
                  </a:solidFill>
                  <a:ln w="12700" cap="flat">
                    <a:noFill/>
                    <a:miter lim="400000"/>
                  </a:ln>
                  <a:effectLst/>
                </p:spPr>
                <p:txBody>
                  <a:bodyPr wrap="square" lIns="91439" tIns="91439" rIns="91439" bIns="91439" numCol="1" anchor="ctr">
                    <a:noAutofit/>
                  </a:bodyPr>
                  <a:lstStyle/>
                  <a:p>
                    <a:pPr>
                      <a:defRPr sz="3700"/>
                    </a:pPr>
                    <a:endParaRPr/>
                  </a:p>
                </p:txBody>
              </p:sp>
              <p:sp>
                <p:nvSpPr>
                  <p:cNvPr id="196" name="Circle"/>
                  <p:cNvSpPr/>
                  <p:nvPr/>
                </p:nvSpPr>
                <p:spPr>
                  <a:xfrm>
                    <a:off x="1143000" y="0"/>
                    <a:ext cx="762000" cy="762000"/>
                  </a:xfrm>
                  <a:prstGeom prst="ellipse">
                    <a:avLst/>
                  </a:prstGeom>
                  <a:solidFill>
                    <a:srgbClr val="373C37"/>
                  </a:solidFill>
                  <a:ln w="12700" cap="flat">
                    <a:noFill/>
                    <a:miter lim="400000"/>
                  </a:ln>
                  <a:effectLst/>
                </p:spPr>
                <p:txBody>
                  <a:bodyPr wrap="square" lIns="91439" tIns="91439" rIns="91439" bIns="91439" numCol="1" anchor="ctr">
                    <a:noAutofit/>
                  </a:bodyPr>
                  <a:lstStyle/>
                  <a:p>
                    <a:endParaRPr/>
                  </a:p>
                </p:txBody>
              </p:sp>
            </p:grpSp>
            <p:sp>
              <p:nvSpPr>
                <p:cNvPr id="198" name="OR"/>
                <p:cNvSpPr txBox="1"/>
                <p:nvPr/>
              </p:nvSpPr>
              <p:spPr>
                <a:xfrm>
                  <a:off x="543287" y="10159"/>
                  <a:ext cx="818427" cy="7416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b="1">
                      <a:solidFill>
                        <a:srgbClr val="FFFFFF"/>
                      </a:solidFill>
                      <a:latin typeface="Corbel"/>
                      <a:ea typeface="Corbel"/>
                      <a:cs typeface="Corbel"/>
                      <a:sym typeface="Corbel"/>
                    </a:defRPr>
                  </a:lvl1pPr>
                </a:lstStyle>
                <a:p>
                  <a:r>
                    <a:t>OR</a:t>
                  </a:r>
                </a:p>
              </p:txBody>
            </p:sp>
          </p:grpSp>
        </p:grpSp>
        <p:sp>
          <p:nvSpPr>
            <p:cNvPr id="201" name="Line"/>
            <p:cNvSpPr/>
            <p:nvPr/>
          </p:nvSpPr>
          <p:spPr>
            <a:xfrm rot="10800000">
              <a:off x="962489" y="3142706"/>
              <a:ext cx="737210" cy="27016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80" y="21600"/>
                  </a:lnTo>
                </a:path>
              </a:pathLst>
            </a:custGeom>
            <a:noFill/>
            <a:ln w="38100" cap="flat">
              <a:solidFill>
                <a:srgbClr val="373C37"/>
              </a:solidFill>
              <a:prstDash val="solid"/>
              <a:miter lim="400000"/>
            </a:ln>
            <a:effectLst/>
          </p:spPr>
          <p:txBody>
            <a:bodyPr wrap="square" lIns="91439" tIns="91439" rIns="91439" bIns="91439" numCol="1" anchor="t">
              <a:noAutofit/>
            </a:bodyPr>
            <a:lstStyle/>
            <a:p>
              <a:pPr>
                <a:defRPr sz="3700"/>
              </a:pPr>
              <a:endParaRPr/>
            </a:p>
          </p:txBody>
        </p:sp>
        <p:grpSp>
          <p:nvGrpSpPr>
            <p:cNvPr id="207" name="Group"/>
            <p:cNvGrpSpPr/>
            <p:nvPr/>
          </p:nvGrpSpPr>
          <p:grpSpPr>
            <a:xfrm>
              <a:off x="0" y="4197050"/>
              <a:ext cx="1905000" cy="762001"/>
              <a:chOff x="0" y="0"/>
              <a:chExt cx="1905000" cy="762000"/>
            </a:xfrm>
          </p:grpSpPr>
          <p:grpSp>
            <p:nvGrpSpPr>
              <p:cNvPr id="205" name="Group"/>
              <p:cNvGrpSpPr/>
              <p:nvPr/>
            </p:nvGrpSpPr>
            <p:grpSpPr>
              <a:xfrm>
                <a:off x="0" y="0"/>
                <a:ext cx="1905000" cy="762001"/>
                <a:chOff x="0" y="0"/>
                <a:chExt cx="1905000" cy="762000"/>
              </a:xfrm>
            </p:grpSpPr>
            <p:sp>
              <p:nvSpPr>
                <p:cNvPr id="202" name="Circle"/>
                <p:cNvSpPr/>
                <p:nvPr/>
              </p:nvSpPr>
              <p:spPr>
                <a:xfrm>
                  <a:off x="0" y="0"/>
                  <a:ext cx="762000" cy="762000"/>
                </a:xfrm>
                <a:prstGeom prst="ellipse">
                  <a:avLst/>
                </a:prstGeom>
                <a:solidFill>
                  <a:srgbClr val="373C37"/>
                </a:solidFill>
                <a:ln w="12700" cap="flat">
                  <a:noFill/>
                  <a:miter lim="400000"/>
                </a:ln>
                <a:effectLst/>
              </p:spPr>
              <p:txBody>
                <a:bodyPr wrap="square" lIns="91439" tIns="91439" rIns="91439" bIns="91439" numCol="1" anchor="ctr">
                  <a:noAutofit/>
                </a:bodyPr>
                <a:lstStyle/>
                <a:p>
                  <a:endParaRPr/>
                </a:p>
              </p:txBody>
            </p:sp>
            <p:sp>
              <p:nvSpPr>
                <p:cNvPr id="203" name="Rectangle"/>
                <p:cNvSpPr/>
                <p:nvPr/>
              </p:nvSpPr>
              <p:spPr>
                <a:xfrm>
                  <a:off x="376457" y="0"/>
                  <a:ext cx="1143001" cy="762001"/>
                </a:xfrm>
                <a:prstGeom prst="rect">
                  <a:avLst/>
                </a:prstGeom>
                <a:solidFill>
                  <a:srgbClr val="373C37"/>
                </a:solidFill>
                <a:ln w="12700" cap="flat">
                  <a:noFill/>
                  <a:miter lim="400000"/>
                </a:ln>
                <a:effectLst/>
              </p:spPr>
              <p:txBody>
                <a:bodyPr wrap="square" lIns="91439" tIns="91439" rIns="91439" bIns="91439" numCol="1" anchor="ctr">
                  <a:noAutofit/>
                </a:bodyPr>
                <a:lstStyle/>
                <a:p>
                  <a:pPr>
                    <a:defRPr sz="3700"/>
                  </a:pPr>
                  <a:endParaRPr/>
                </a:p>
              </p:txBody>
            </p:sp>
            <p:sp>
              <p:nvSpPr>
                <p:cNvPr id="204" name="Circle"/>
                <p:cNvSpPr/>
                <p:nvPr/>
              </p:nvSpPr>
              <p:spPr>
                <a:xfrm>
                  <a:off x="1143000" y="0"/>
                  <a:ext cx="762000" cy="762000"/>
                </a:xfrm>
                <a:prstGeom prst="ellipse">
                  <a:avLst/>
                </a:prstGeom>
                <a:solidFill>
                  <a:srgbClr val="373C37"/>
                </a:solidFill>
                <a:ln w="12700" cap="flat">
                  <a:noFill/>
                  <a:miter lim="400000"/>
                </a:ln>
                <a:effectLst/>
              </p:spPr>
              <p:txBody>
                <a:bodyPr wrap="square" lIns="91439" tIns="91439" rIns="91439" bIns="91439" numCol="1" anchor="ctr">
                  <a:noAutofit/>
                </a:bodyPr>
                <a:lstStyle/>
                <a:p>
                  <a:pPr>
                    <a:defRPr>
                      <a:solidFill>
                        <a:srgbClr val="373C37"/>
                      </a:solidFill>
                    </a:defRPr>
                  </a:pPr>
                  <a:endParaRPr/>
                </a:p>
              </p:txBody>
            </p:sp>
          </p:grpSp>
          <p:sp>
            <p:nvSpPr>
              <p:cNvPr id="206" name="AND"/>
              <p:cNvSpPr txBox="1"/>
              <p:nvPr/>
            </p:nvSpPr>
            <p:spPr>
              <a:xfrm>
                <a:off x="380655" y="10159"/>
                <a:ext cx="1143690" cy="7416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ctr">
                  <a:defRPr b="1">
                    <a:solidFill>
                      <a:srgbClr val="FFFFFF"/>
                    </a:solidFill>
                    <a:latin typeface="Corbel"/>
                    <a:ea typeface="Corbel"/>
                    <a:cs typeface="Corbel"/>
                    <a:sym typeface="Corbel"/>
                  </a:defRPr>
                </a:lvl1pPr>
              </a:lstStyle>
              <a:p>
                <a:r>
                  <a:t>AND</a:t>
                </a:r>
              </a:p>
            </p:txBody>
          </p:sp>
        </p:grpSp>
        <p:sp>
          <p:nvSpPr>
            <p:cNvPr id="208" name="Line"/>
            <p:cNvSpPr/>
            <p:nvPr/>
          </p:nvSpPr>
          <p:spPr>
            <a:xfrm rot="10800000">
              <a:off x="962489" y="5924426"/>
              <a:ext cx="737210" cy="1485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80" y="21600"/>
                  </a:lnTo>
                </a:path>
              </a:pathLst>
            </a:custGeom>
            <a:noFill/>
            <a:ln w="38100" cap="flat">
              <a:solidFill>
                <a:srgbClr val="373C37"/>
              </a:solidFill>
              <a:prstDash val="solid"/>
              <a:miter lim="400000"/>
            </a:ln>
            <a:effectLst/>
          </p:spPr>
          <p:txBody>
            <a:bodyPr wrap="square" lIns="91439" tIns="91439" rIns="91439" bIns="91439" numCol="1" anchor="t">
              <a:noAutofit/>
            </a:bodyPr>
            <a:lstStyle/>
            <a:p>
              <a:endParaRPr/>
            </a:p>
          </p:txBody>
        </p:sp>
        <p:grpSp>
          <p:nvGrpSpPr>
            <p:cNvPr id="214" name="Group"/>
            <p:cNvGrpSpPr/>
            <p:nvPr/>
          </p:nvGrpSpPr>
          <p:grpSpPr>
            <a:xfrm>
              <a:off x="0" y="6286376"/>
              <a:ext cx="1905000" cy="762001"/>
              <a:chOff x="0" y="0"/>
              <a:chExt cx="1905000" cy="762000"/>
            </a:xfrm>
          </p:grpSpPr>
          <p:grpSp>
            <p:nvGrpSpPr>
              <p:cNvPr id="212" name="Group"/>
              <p:cNvGrpSpPr/>
              <p:nvPr/>
            </p:nvGrpSpPr>
            <p:grpSpPr>
              <a:xfrm>
                <a:off x="0" y="0"/>
                <a:ext cx="1905000" cy="762001"/>
                <a:chOff x="0" y="0"/>
                <a:chExt cx="1905000" cy="762000"/>
              </a:xfrm>
            </p:grpSpPr>
            <p:sp>
              <p:nvSpPr>
                <p:cNvPr id="209" name="Circle"/>
                <p:cNvSpPr/>
                <p:nvPr/>
              </p:nvSpPr>
              <p:spPr>
                <a:xfrm>
                  <a:off x="0" y="0"/>
                  <a:ext cx="762000" cy="762000"/>
                </a:xfrm>
                <a:prstGeom prst="ellipse">
                  <a:avLst/>
                </a:prstGeom>
                <a:solidFill>
                  <a:srgbClr val="373C37"/>
                </a:solidFill>
                <a:ln w="12700" cap="flat">
                  <a:noFill/>
                  <a:miter lim="400000"/>
                </a:ln>
                <a:effectLst/>
              </p:spPr>
              <p:txBody>
                <a:bodyPr wrap="square" lIns="91439" tIns="91439" rIns="91439" bIns="91439" numCol="1" anchor="ctr">
                  <a:noAutofit/>
                </a:bodyPr>
                <a:lstStyle/>
                <a:p>
                  <a:endParaRPr/>
                </a:p>
              </p:txBody>
            </p:sp>
            <p:sp>
              <p:nvSpPr>
                <p:cNvPr id="210" name="Rectangle"/>
                <p:cNvSpPr/>
                <p:nvPr/>
              </p:nvSpPr>
              <p:spPr>
                <a:xfrm>
                  <a:off x="376457" y="0"/>
                  <a:ext cx="1143001" cy="762001"/>
                </a:xfrm>
                <a:prstGeom prst="rect">
                  <a:avLst/>
                </a:prstGeom>
                <a:solidFill>
                  <a:srgbClr val="373C37"/>
                </a:solidFill>
                <a:ln w="12700" cap="flat">
                  <a:noFill/>
                  <a:miter lim="400000"/>
                </a:ln>
                <a:effectLst/>
              </p:spPr>
              <p:txBody>
                <a:bodyPr wrap="square" lIns="91439" tIns="91439" rIns="91439" bIns="91439" numCol="1" anchor="ctr">
                  <a:noAutofit/>
                </a:bodyPr>
                <a:lstStyle/>
                <a:p>
                  <a:pPr>
                    <a:defRPr sz="3700"/>
                  </a:pPr>
                  <a:endParaRPr/>
                </a:p>
              </p:txBody>
            </p:sp>
            <p:sp>
              <p:nvSpPr>
                <p:cNvPr id="211" name="Circle"/>
                <p:cNvSpPr/>
                <p:nvPr/>
              </p:nvSpPr>
              <p:spPr>
                <a:xfrm>
                  <a:off x="1143000" y="0"/>
                  <a:ext cx="762000" cy="762000"/>
                </a:xfrm>
                <a:prstGeom prst="ellipse">
                  <a:avLst/>
                </a:prstGeom>
                <a:solidFill>
                  <a:srgbClr val="373C37"/>
                </a:solidFill>
                <a:ln w="12700" cap="flat">
                  <a:noFill/>
                  <a:miter lim="400000"/>
                </a:ln>
                <a:effectLst/>
              </p:spPr>
              <p:txBody>
                <a:bodyPr wrap="square" lIns="91439" tIns="91439" rIns="91439" bIns="91439" numCol="1" anchor="ctr">
                  <a:noAutofit/>
                </a:bodyPr>
                <a:lstStyle/>
                <a:p>
                  <a:pPr>
                    <a:defRPr>
                      <a:solidFill>
                        <a:srgbClr val="373C37"/>
                      </a:solidFill>
                    </a:defRPr>
                  </a:pPr>
                  <a:endParaRPr/>
                </a:p>
              </p:txBody>
            </p:sp>
          </p:grpSp>
          <p:sp>
            <p:nvSpPr>
              <p:cNvPr id="213" name="AND"/>
              <p:cNvSpPr txBox="1"/>
              <p:nvPr/>
            </p:nvSpPr>
            <p:spPr>
              <a:xfrm>
                <a:off x="380655" y="10159"/>
                <a:ext cx="1143690" cy="7416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ctr">
                  <a:defRPr b="1">
                    <a:solidFill>
                      <a:srgbClr val="FFFFFF"/>
                    </a:solidFill>
                    <a:latin typeface="Corbel"/>
                    <a:ea typeface="Corbel"/>
                    <a:cs typeface="Corbel"/>
                    <a:sym typeface="Corbel"/>
                  </a:defRPr>
                </a:lvl1pPr>
              </a:lstStyle>
              <a:p>
                <a:r>
                  <a:t>AND</a:t>
                </a:r>
              </a:p>
            </p:txBody>
          </p:sp>
        </p:grpSp>
        <p:sp>
          <p:nvSpPr>
            <p:cNvPr id="215" name="Line"/>
            <p:cNvSpPr/>
            <p:nvPr/>
          </p:nvSpPr>
          <p:spPr>
            <a:xfrm>
              <a:off x="943415" y="1607151"/>
              <a:ext cx="21082002" cy="43851"/>
            </a:xfrm>
            <a:prstGeom prst="line">
              <a:avLst/>
            </a:prstGeom>
            <a:noFill/>
            <a:ln w="25400" cap="flat">
              <a:solidFill>
                <a:srgbClr val="373C37">
                  <a:alpha val="19693"/>
                </a:srgbClr>
              </a:solidFill>
              <a:prstDash val="solid"/>
              <a:miter lim="800000"/>
            </a:ln>
            <a:effectLst/>
          </p:spPr>
          <p:txBody>
            <a:bodyPr wrap="square" lIns="91439" tIns="91439" rIns="91439" bIns="9143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Fibromyalgia@2x.png" descr="Fibromyalgia@2x.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7016358" cy="1270000"/>
          </a:xfrm>
          <a:prstGeom prst="rect">
            <a:avLst/>
          </a:prstGeom>
          <a:ln w="12700">
            <a:miter lim="400000"/>
          </a:ln>
        </p:spPr>
      </p:pic>
      <p:grpSp>
        <p:nvGrpSpPr>
          <p:cNvPr id="243" name="Group"/>
          <p:cNvGrpSpPr/>
          <p:nvPr/>
        </p:nvGrpSpPr>
        <p:grpSpPr>
          <a:xfrm>
            <a:off x="707583" y="2540000"/>
            <a:ext cx="22025417" cy="8987050"/>
            <a:chOff x="0" y="0"/>
            <a:chExt cx="22025416" cy="8987049"/>
          </a:xfrm>
        </p:grpSpPr>
        <p:sp>
          <p:nvSpPr>
            <p:cNvPr id="219" name="ACR Criteria: Widespread Pain Index…"/>
            <p:cNvSpPr txBox="1"/>
            <p:nvPr/>
          </p:nvSpPr>
          <p:spPr>
            <a:xfrm>
              <a:off x="941881" y="0"/>
              <a:ext cx="21082001" cy="898705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rmAutofit/>
            </a:bodyPr>
            <a:lstStyle/>
            <a:p>
              <a:pPr defTabSz="914400">
                <a:spcBef>
                  <a:spcPts val="3600"/>
                </a:spcBef>
                <a:defRPr sz="7200" b="1">
                  <a:solidFill>
                    <a:srgbClr val="373C37"/>
                  </a:solidFill>
                  <a:latin typeface="Corbel"/>
                  <a:ea typeface="Corbel"/>
                  <a:cs typeface="Corbel"/>
                  <a:sym typeface="Corbel"/>
                </a:defRPr>
              </a:pPr>
              <a:r>
                <a:t>ACR Criteria: </a:t>
              </a:r>
              <a:r>
                <a:rPr b="0">
                  <a:solidFill>
                    <a:srgbClr val="0088BB"/>
                  </a:solidFill>
                </a:rPr>
                <a:t>Widespread Pain Index</a:t>
              </a:r>
            </a:p>
            <a:p>
              <a:pPr lvl="1" indent="1028700" defTabSz="914400">
                <a:spcBef>
                  <a:spcPts val="6000"/>
                </a:spcBef>
                <a:buFont typeface="Arial"/>
                <a:defRPr sz="6000">
                  <a:solidFill>
                    <a:srgbClr val="373C37"/>
                  </a:solidFill>
                  <a:latin typeface="Corbel"/>
                  <a:ea typeface="Corbel"/>
                  <a:cs typeface="Corbel"/>
                  <a:sym typeface="Corbel"/>
                </a:defRPr>
              </a:pPr>
              <a:r>
                <a:rPr b="1">
                  <a:solidFill>
                    <a:srgbClr val="64AD45"/>
                  </a:solidFill>
                </a:rPr>
                <a:t>widespread pain index &gt;= 7</a:t>
              </a:r>
              <a:r>
                <a:t> &amp; </a:t>
              </a:r>
              <a:r>
                <a:rPr b="1">
                  <a:solidFill>
                    <a:srgbClr val="64AD45"/>
                  </a:solidFill>
                </a:rPr>
                <a:t>symptom scale &gt;= 5</a:t>
              </a:r>
            </a:p>
            <a:p>
              <a:pPr lvl="1" indent="1028700" defTabSz="914400">
                <a:spcBef>
                  <a:spcPts val="3600"/>
                </a:spcBef>
                <a:buFont typeface="Arial"/>
                <a:defRPr sz="6000">
                  <a:solidFill>
                    <a:srgbClr val="373C37"/>
                  </a:solidFill>
                  <a:latin typeface="Corbel"/>
                  <a:ea typeface="Corbel"/>
                  <a:cs typeface="Corbel"/>
                  <a:sym typeface="Corbel"/>
                </a:defRPr>
              </a:pPr>
              <a:r>
                <a:rPr b="1">
                  <a:solidFill>
                    <a:srgbClr val="64AD45"/>
                  </a:solidFill>
                </a:rPr>
                <a:t>widespread pain index &gt;= 5</a:t>
              </a:r>
              <a:r>
                <a:t> &amp; </a:t>
              </a:r>
              <a:r>
                <a:rPr b="1">
                  <a:solidFill>
                    <a:srgbClr val="64AD45"/>
                  </a:solidFill>
                </a:rPr>
                <a:t>symptom scale &gt;= 9</a:t>
              </a:r>
            </a:p>
            <a:p>
              <a:pPr lvl="1" indent="1028700" defTabSz="914400">
                <a:spcBef>
                  <a:spcPts val="9600"/>
                </a:spcBef>
                <a:buFont typeface="Arial"/>
                <a:defRPr sz="6000" b="1">
                  <a:solidFill>
                    <a:srgbClr val="64AD45"/>
                  </a:solidFill>
                  <a:latin typeface="Corbel"/>
                  <a:ea typeface="Corbel"/>
                  <a:cs typeface="Corbel"/>
                  <a:sym typeface="Corbel"/>
                </a:defRPr>
              </a:pPr>
              <a:r>
                <a:t>Symptoms present at similar level for at least 3 months</a:t>
              </a:r>
            </a:p>
            <a:p>
              <a:pPr lvl="1" indent="1028700" defTabSz="914400">
                <a:spcBef>
                  <a:spcPts val="3600"/>
                </a:spcBef>
                <a:buFont typeface="Arial"/>
                <a:defRPr sz="6000" b="1">
                  <a:solidFill>
                    <a:srgbClr val="64AD45"/>
                  </a:solidFill>
                  <a:latin typeface="Corbel"/>
                  <a:ea typeface="Corbel"/>
                  <a:cs typeface="Corbel"/>
                  <a:sym typeface="Corbel"/>
                </a:defRPr>
              </a:pPr>
              <a:r>
                <a:t>No disorder otherwise explains the pain</a:t>
              </a:r>
            </a:p>
          </p:txBody>
        </p:sp>
        <p:grpSp>
          <p:nvGrpSpPr>
            <p:cNvPr id="227" name="Group"/>
            <p:cNvGrpSpPr/>
            <p:nvPr/>
          </p:nvGrpSpPr>
          <p:grpSpPr>
            <a:xfrm>
              <a:off x="18651757" y="2580559"/>
              <a:ext cx="2418491" cy="1351366"/>
              <a:chOff x="0" y="0"/>
              <a:chExt cx="2418489" cy="1351365"/>
            </a:xfrm>
          </p:grpSpPr>
          <p:sp>
            <p:nvSpPr>
              <p:cNvPr id="220" name="Line"/>
              <p:cNvSpPr/>
              <p:nvPr/>
            </p:nvSpPr>
            <p:spPr>
              <a:xfrm>
                <a:off x="-1" y="0"/>
                <a:ext cx="1468998" cy="13513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80" y="21600"/>
                    </a:lnTo>
                  </a:path>
                </a:pathLst>
              </a:custGeom>
              <a:noFill/>
              <a:ln w="38100" cap="flat">
                <a:solidFill>
                  <a:srgbClr val="373C37"/>
                </a:solidFill>
                <a:prstDash val="solid"/>
                <a:miter lim="400000"/>
              </a:ln>
              <a:effectLst/>
            </p:spPr>
            <p:txBody>
              <a:bodyPr wrap="square" lIns="91439" tIns="91439" rIns="91439" bIns="91439" numCol="1" anchor="t">
                <a:noAutofit/>
              </a:bodyPr>
              <a:lstStyle/>
              <a:p>
                <a:endParaRPr/>
              </a:p>
            </p:txBody>
          </p:sp>
          <p:grpSp>
            <p:nvGrpSpPr>
              <p:cNvPr id="226" name="Group"/>
              <p:cNvGrpSpPr/>
              <p:nvPr/>
            </p:nvGrpSpPr>
            <p:grpSpPr>
              <a:xfrm>
                <a:off x="513489" y="294682"/>
                <a:ext cx="1905001" cy="762001"/>
                <a:chOff x="0" y="0"/>
                <a:chExt cx="1905000" cy="762000"/>
              </a:xfrm>
            </p:grpSpPr>
            <p:grpSp>
              <p:nvGrpSpPr>
                <p:cNvPr id="224" name="Group"/>
                <p:cNvGrpSpPr/>
                <p:nvPr/>
              </p:nvGrpSpPr>
              <p:grpSpPr>
                <a:xfrm>
                  <a:off x="0" y="0"/>
                  <a:ext cx="1905000" cy="762001"/>
                  <a:chOff x="0" y="0"/>
                  <a:chExt cx="1905000" cy="762000"/>
                </a:xfrm>
              </p:grpSpPr>
              <p:sp>
                <p:nvSpPr>
                  <p:cNvPr id="221" name="Circle"/>
                  <p:cNvSpPr/>
                  <p:nvPr/>
                </p:nvSpPr>
                <p:spPr>
                  <a:xfrm>
                    <a:off x="0" y="0"/>
                    <a:ext cx="762000" cy="762000"/>
                  </a:xfrm>
                  <a:prstGeom prst="ellipse">
                    <a:avLst/>
                  </a:prstGeom>
                  <a:solidFill>
                    <a:srgbClr val="373C37"/>
                  </a:solidFill>
                  <a:ln w="12700" cap="flat">
                    <a:noFill/>
                    <a:miter lim="400000"/>
                  </a:ln>
                  <a:effectLst/>
                </p:spPr>
                <p:txBody>
                  <a:bodyPr wrap="square" lIns="91439" tIns="91439" rIns="91439" bIns="91439" numCol="1" anchor="ctr">
                    <a:noAutofit/>
                  </a:bodyPr>
                  <a:lstStyle/>
                  <a:p>
                    <a:endParaRPr/>
                  </a:p>
                </p:txBody>
              </p:sp>
              <p:sp>
                <p:nvSpPr>
                  <p:cNvPr id="222" name="Rectangle"/>
                  <p:cNvSpPr/>
                  <p:nvPr/>
                </p:nvSpPr>
                <p:spPr>
                  <a:xfrm>
                    <a:off x="376457" y="0"/>
                    <a:ext cx="1143001" cy="762001"/>
                  </a:xfrm>
                  <a:prstGeom prst="rect">
                    <a:avLst/>
                  </a:prstGeom>
                  <a:solidFill>
                    <a:srgbClr val="373C37"/>
                  </a:solidFill>
                  <a:ln w="12700" cap="flat">
                    <a:noFill/>
                    <a:miter lim="400000"/>
                  </a:ln>
                  <a:effectLst/>
                </p:spPr>
                <p:txBody>
                  <a:bodyPr wrap="square" lIns="91439" tIns="91439" rIns="91439" bIns="91439" numCol="1" anchor="ctr">
                    <a:noAutofit/>
                  </a:bodyPr>
                  <a:lstStyle/>
                  <a:p>
                    <a:pPr>
                      <a:defRPr sz="3700"/>
                    </a:pPr>
                    <a:endParaRPr/>
                  </a:p>
                </p:txBody>
              </p:sp>
              <p:sp>
                <p:nvSpPr>
                  <p:cNvPr id="223" name="Circle"/>
                  <p:cNvSpPr/>
                  <p:nvPr/>
                </p:nvSpPr>
                <p:spPr>
                  <a:xfrm>
                    <a:off x="1143000" y="0"/>
                    <a:ext cx="762000" cy="762000"/>
                  </a:xfrm>
                  <a:prstGeom prst="ellipse">
                    <a:avLst/>
                  </a:prstGeom>
                  <a:solidFill>
                    <a:srgbClr val="373C37"/>
                  </a:solidFill>
                  <a:ln w="12700" cap="flat">
                    <a:noFill/>
                    <a:miter lim="400000"/>
                  </a:ln>
                  <a:effectLst/>
                </p:spPr>
                <p:txBody>
                  <a:bodyPr wrap="square" lIns="91439" tIns="91439" rIns="91439" bIns="91439" numCol="1" anchor="ctr">
                    <a:noAutofit/>
                  </a:bodyPr>
                  <a:lstStyle/>
                  <a:p>
                    <a:endParaRPr/>
                  </a:p>
                </p:txBody>
              </p:sp>
            </p:grpSp>
            <p:sp>
              <p:nvSpPr>
                <p:cNvPr id="225" name="OR"/>
                <p:cNvSpPr txBox="1"/>
                <p:nvPr/>
              </p:nvSpPr>
              <p:spPr>
                <a:xfrm>
                  <a:off x="543287" y="10159"/>
                  <a:ext cx="818427" cy="7416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b="1">
                      <a:solidFill>
                        <a:srgbClr val="FFFFFF"/>
                      </a:solidFill>
                      <a:latin typeface="Corbel"/>
                      <a:ea typeface="Corbel"/>
                      <a:cs typeface="Corbel"/>
                      <a:sym typeface="Corbel"/>
                    </a:defRPr>
                  </a:lvl1pPr>
                </a:lstStyle>
                <a:p>
                  <a:r>
                    <a:t>OR</a:t>
                  </a:r>
                </a:p>
              </p:txBody>
            </p:sp>
          </p:grpSp>
        </p:grpSp>
        <p:sp>
          <p:nvSpPr>
            <p:cNvPr id="228" name="Line"/>
            <p:cNvSpPr/>
            <p:nvPr/>
          </p:nvSpPr>
          <p:spPr>
            <a:xfrm rot="10800000">
              <a:off x="962489" y="3142706"/>
              <a:ext cx="737210" cy="27016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80" y="21600"/>
                  </a:lnTo>
                </a:path>
              </a:pathLst>
            </a:custGeom>
            <a:noFill/>
            <a:ln w="38100" cap="flat">
              <a:solidFill>
                <a:srgbClr val="373C37"/>
              </a:solidFill>
              <a:prstDash val="solid"/>
              <a:miter lim="400000"/>
            </a:ln>
            <a:effectLst/>
          </p:spPr>
          <p:txBody>
            <a:bodyPr wrap="square" lIns="91439" tIns="91439" rIns="91439" bIns="91439" numCol="1" anchor="t">
              <a:noAutofit/>
            </a:bodyPr>
            <a:lstStyle/>
            <a:p>
              <a:pPr>
                <a:defRPr sz="3700"/>
              </a:pPr>
              <a:endParaRPr/>
            </a:p>
          </p:txBody>
        </p:sp>
        <p:grpSp>
          <p:nvGrpSpPr>
            <p:cNvPr id="234" name="Group"/>
            <p:cNvGrpSpPr/>
            <p:nvPr/>
          </p:nvGrpSpPr>
          <p:grpSpPr>
            <a:xfrm>
              <a:off x="0" y="4197050"/>
              <a:ext cx="1905000" cy="762001"/>
              <a:chOff x="0" y="0"/>
              <a:chExt cx="1905000" cy="762000"/>
            </a:xfrm>
          </p:grpSpPr>
          <p:grpSp>
            <p:nvGrpSpPr>
              <p:cNvPr id="232" name="Group"/>
              <p:cNvGrpSpPr/>
              <p:nvPr/>
            </p:nvGrpSpPr>
            <p:grpSpPr>
              <a:xfrm>
                <a:off x="0" y="0"/>
                <a:ext cx="1905000" cy="762001"/>
                <a:chOff x="0" y="0"/>
                <a:chExt cx="1905000" cy="762000"/>
              </a:xfrm>
            </p:grpSpPr>
            <p:sp>
              <p:nvSpPr>
                <p:cNvPr id="229" name="Circle"/>
                <p:cNvSpPr/>
                <p:nvPr/>
              </p:nvSpPr>
              <p:spPr>
                <a:xfrm>
                  <a:off x="0" y="0"/>
                  <a:ext cx="762000" cy="762000"/>
                </a:xfrm>
                <a:prstGeom prst="ellipse">
                  <a:avLst/>
                </a:prstGeom>
                <a:solidFill>
                  <a:srgbClr val="373C37"/>
                </a:solidFill>
                <a:ln w="12700" cap="flat">
                  <a:noFill/>
                  <a:miter lim="400000"/>
                </a:ln>
                <a:effectLst/>
              </p:spPr>
              <p:txBody>
                <a:bodyPr wrap="square" lIns="91439" tIns="91439" rIns="91439" bIns="91439" numCol="1" anchor="ctr">
                  <a:noAutofit/>
                </a:bodyPr>
                <a:lstStyle/>
                <a:p>
                  <a:endParaRPr/>
                </a:p>
              </p:txBody>
            </p:sp>
            <p:sp>
              <p:nvSpPr>
                <p:cNvPr id="230" name="Rectangle"/>
                <p:cNvSpPr/>
                <p:nvPr/>
              </p:nvSpPr>
              <p:spPr>
                <a:xfrm>
                  <a:off x="376457" y="0"/>
                  <a:ext cx="1143001" cy="762001"/>
                </a:xfrm>
                <a:prstGeom prst="rect">
                  <a:avLst/>
                </a:prstGeom>
                <a:solidFill>
                  <a:srgbClr val="373C37"/>
                </a:solidFill>
                <a:ln w="12700" cap="flat">
                  <a:noFill/>
                  <a:miter lim="400000"/>
                </a:ln>
                <a:effectLst/>
              </p:spPr>
              <p:txBody>
                <a:bodyPr wrap="square" lIns="91439" tIns="91439" rIns="91439" bIns="91439" numCol="1" anchor="ctr">
                  <a:noAutofit/>
                </a:bodyPr>
                <a:lstStyle/>
                <a:p>
                  <a:pPr>
                    <a:defRPr sz="3700"/>
                  </a:pPr>
                  <a:endParaRPr/>
                </a:p>
              </p:txBody>
            </p:sp>
            <p:sp>
              <p:nvSpPr>
                <p:cNvPr id="231" name="Circle"/>
                <p:cNvSpPr/>
                <p:nvPr/>
              </p:nvSpPr>
              <p:spPr>
                <a:xfrm>
                  <a:off x="1143000" y="0"/>
                  <a:ext cx="762000" cy="762000"/>
                </a:xfrm>
                <a:prstGeom prst="ellipse">
                  <a:avLst/>
                </a:prstGeom>
                <a:solidFill>
                  <a:srgbClr val="373C37"/>
                </a:solidFill>
                <a:ln w="12700" cap="flat">
                  <a:noFill/>
                  <a:miter lim="400000"/>
                </a:ln>
                <a:effectLst/>
              </p:spPr>
              <p:txBody>
                <a:bodyPr wrap="square" lIns="91439" tIns="91439" rIns="91439" bIns="91439" numCol="1" anchor="ctr">
                  <a:noAutofit/>
                </a:bodyPr>
                <a:lstStyle/>
                <a:p>
                  <a:pPr>
                    <a:defRPr>
                      <a:solidFill>
                        <a:srgbClr val="373C37"/>
                      </a:solidFill>
                    </a:defRPr>
                  </a:pPr>
                  <a:endParaRPr/>
                </a:p>
              </p:txBody>
            </p:sp>
          </p:grpSp>
          <p:sp>
            <p:nvSpPr>
              <p:cNvPr id="233" name="AND"/>
              <p:cNvSpPr txBox="1"/>
              <p:nvPr/>
            </p:nvSpPr>
            <p:spPr>
              <a:xfrm>
                <a:off x="380655" y="10159"/>
                <a:ext cx="1143690" cy="7416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ctr">
                  <a:defRPr b="1">
                    <a:solidFill>
                      <a:srgbClr val="FFFFFF"/>
                    </a:solidFill>
                    <a:latin typeface="Corbel"/>
                    <a:ea typeface="Corbel"/>
                    <a:cs typeface="Corbel"/>
                    <a:sym typeface="Corbel"/>
                  </a:defRPr>
                </a:lvl1pPr>
              </a:lstStyle>
              <a:p>
                <a:r>
                  <a:t>AND</a:t>
                </a:r>
              </a:p>
            </p:txBody>
          </p:sp>
        </p:grpSp>
        <p:sp>
          <p:nvSpPr>
            <p:cNvPr id="235" name="Line"/>
            <p:cNvSpPr/>
            <p:nvPr/>
          </p:nvSpPr>
          <p:spPr>
            <a:xfrm rot="10800000">
              <a:off x="962489" y="5924426"/>
              <a:ext cx="737210" cy="1485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80" y="21600"/>
                  </a:lnTo>
                </a:path>
              </a:pathLst>
            </a:custGeom>
            <a:noFill/>
            <a:ln w="38100" cap="flat">
              <a:solidFill>
                <a:srgbClr val="373C37"/>
              </a:solidFill>
              <a:prstDash val="solid"/>
              <a:miter lim="400000"/>
            </a:ln>
            <a:effectLst/>
          </p:spPr>
          <p:txBody>
            <a:bodyPr wrap="square" lIns="91439" tIns="91439" rIns="91439" bIns="91439" numCol="1" anchor="t">
              <a:noAutofit/>
            </a:bodyPr>
            <a:lstStyle/>
            <a:p>
              <a:endParaRPr/>
            </a:p>
          </p:txBody>
        </p:sp>
        <p:grpSp>
          <p:nvGrpSpPr>
            <p:cNvPr id="241" name="Group"/>
            <p:cNvGrpSpPr/>
            <p:nvPr/>
          </p:nvGrpSpPr>
          <p:grpSpPr>
            <a:xfrm>
              <a:off x="0" y="6286376"/>
              <a:ext cx="1905000" cy="762001"/>
              <a:chOff x="0" y="0"/>
              <a:chExt cx="1905000" cy="762000"/>
            </a:xfrm>
          </p:grpSpPr>
          <p:grpSp>
            <p:nvGrpSpPr>
              <p:cNvPr id="239" name="Group"/>
              <p:cNvGrpSpPr/>
              <p:nvPr/>
            </p:nvGrpSpPr>
            <p:grpSpPr>
              <a:xfrm>
                <a:off x="0" y="0"/>
                <a:ext cx="1905000" cy="762001"/>
                <a:chOff x="0" y="0"/>
                <a:chExt cx="1905000" cy="762000"/>
              </a:xfrm>
            </p:grpSpPr>
            <p:sp>
              <p:nvSpPr>
                <p:cNvPr id="236" name="Circle"/>
                <p:cNvSpPr/>
                <p:nvPr/>
              </p:nvSpPr>
              <p:spPr>
                <a:xfrm>
                  <a:off x="0" y="0"/>
                  <a:ext cx="762000" cy="762000"/>
                </a:xfrm>
                <a:prstGeom prst="ellipse">
                  <a:avLst/>
                </a:prstGeom>
                <a:solidFill>
                  <a:srgbClr val="373C37"/>
                </a:solidFill>
                <a:ln w="12700" cap="flat">
                  <a:noFill/>
                  <a:miter lim="400000"/>
                </a:ln>
                <a:effectLst/>
              </p:spPr>
              <p:txBody>
                <a:bodyPr wrap="square" lIns="91439" tIns="91439" rIns="91439" bIns="91439" numCol="1" anchor="ctr">
                  <a:noAutofit/>
                </a:bodyPr>
                <a:lstStyle/>
                <a:p>
                  <a:endParaRPr/>
                </a:p>
              </p:txBody>
            </p:sp>
            <p:sp>
              <p:nvSpPr>
                <p:cNvPr id="237" name="Rectangle"/>
                <p:cNvSpPr/>
                <p:nvPr/>
              </p:nvSpPr>
              <p:spPr>
                <a:xfrm>
                  <a:off x="376457" y="0"/>
                  <a:ext cx="1143001" cy="762001"/>
                </a:xfrm>
                <a:prstGeom prst="rect">
                  <a:avLst/>
                </a:prstGeom>
                <a:solidFill>
                  <a:srgbClr val="373C37"/>
                </a:solidFill>
                <a:ln w="12700" cap="flat">
                  <a:noFill/>
                  <a:miter lim="400000"/>
                </a:ln>
                <a:effectLst/>
              </p:spPr>
              <p:txBody>
                <a:bodyPr wrap="square" lIns="91439" tIns="91439" rIns="91439" bIns="91439" numCol="1" anchor="ctr">
                  <a:noAutofit/>
                </a:bodyPr>
                <a:lstStyle/>
                <a:p>
                  <a:pPr>
                    <a:defRPr sz="3700"/>
                  </a:pPr>
                  <a:endParaRPr/>
                </a:p>
              </p:txBody>
            </p:sp>
            <p:sp>
              <p:nvSpPr>
                <p:cNvPr id="238" name="Circle"/>
                <p:cNvSpPr/>
                <p:nvPr/>
              </p:nvSpPr>
              <p:spPr>
                <a:xfrm>
                  <a:off x="1143000" y="0"/>
                  <a:ext cx="762000" cy="762000"/>
                </a:xfrm>
                <a:prstGeom prst="ellipse">
                  <a:avLst/>
                </a:prstGeom>
                <a:solidFill>
                  <a:srgbClr val="373C37"/>
                </a:solidFill>
                <a:ln w="12700" cap="flat">
                  <a:noFill/>
                  <a:miter lim="400000"/>
                </a:ln>
                <a:effectLst/>
              </p:spPr>
              <p:txBody>
                <a:bodyPr wrap="square" lIns="91439" tIns="91439" rIns="91439" bIns="91439" numCol="1" anchor="ctr">
                  <a:noAutofit/>
                </a:bodyPr>
                <a:lstStyle/>
                <a:p>
                  <a:pPr>
                    <a:defRPr>
                      <a:solidFill>
                        <a:srgbClr val="373C37"/>
                      </a:solidFill>
                    </a:defRPr>
                  </a:pPr>
                  <a:endParaRPr/>
                </a:p>
              </p:txBody>
            </p:sp>
          </p:grpSp>
          <p:sp>
            <p:nvSpPr>
              <p:cNvPr id="240" name="AND"/>
              <p:cNvSpPr txBox="1"/>
              <p:nvPr/>
            </p:nvSpPr>
            <p:spPr>
              <a:xfrm>
                <a:off x="380655" y="10159"/>
                <a:ext cx="1143690" cy="7416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ctr">
                  <a:defRPr b="1">
                    <a:solidFill>
                      <a:srgbClr val="FFFFFF"/>
                    </a:solidFill>
                    <a:latin typeface="Corbel"/>
                    <a:ea typeface="Corbel"/>
                    <a:cs typeface="Corbel"/>
                    <a:sym typeface="Corbel"/>
                  </a:defRPr>
                </a:lvl1pPr>
              </a:lstStyle>
              <a:p>
                <a:r>
                  <a:t>AND</a:t>
                </a:r>
              </a:p>
            </p:txBody>
          </p:sp>
        </p:grpSp>
        <p:sp>
          <p:nvSpPr>
            <p:cNvPr id="242" name="Line"/>
            <p:cNvSpPr/>
            <p:nvPr/>
          </p:nvSpPr>
          <p:spPr>
            <a:xfrm>
              <a:off x="943415" y="1607151"/>
              <a:ext cx="21082002" cy="43851"/>
            </a:xfrm>
            <a:prstGeom prst="line">
              <a:avLst/>
            </a:prstGeom>
            <a:noFill/>
            <a:ln w="25400" cap="flat">
              <a:solidFill>
                <a:srgbClr val="373C37">
                  <a:alpha val="19693"/>
                </a:srgbClr>
              </a:solidFill>
              <a:prstDash val="solid"/>
              <a:miter lim="800000"/>
            </a:ln>
            <a:effectLst/>
          </p:spPr>
          <p:txBody>
            <a:bodyPr wrap="square" lIns="91439" tIns="91439" rIns="91439" bIns="91439" numCol="1" anchor="t">
              <a:noAutofit/>
            </a:bodyPr>
            <a:lstStyle/>
            <a:p>
              <a:endParaRPr/>
            </a:p>
          </p:txBody>
        </p:sp>
      </p:grpSp>
      <p:grpSp>
        <p:nvGrpSpPr>
          <p:cNvPr id="247" name="Group"/>
          <p:cNvGrpSpPr/>
          <p:nvPr/>
        </p:nvGrpSpPr>
        <p:grpSpPr>
          <a:xfrm>
            <a:off x="1391766" y="4191000"/>
            <a:ext cx="21587768" cy="7239001"/>
            <a:chOff x="0" y="0"/>
            <a:chExt cx="21587767" cy="7239000"/>
          </a:xfrm>
        </p:grpSpPr>
        <p:sp>
          <p:nvSpPr>
            <p:cNvPr id="244" name="Rectangle"/>
            <p:cNvSpPr/>
            <p:nvPr/>
          </p:nvSpPr>
          <p:spPr>
            <a:xfrm>
              <a:off x="0" y="0"/>
              <a:ext cx="21587767" cy="7239000"/>
            </a:xfrm>
            <a:prstGeom prst="rect">
              <a:avLst/>
            </a:prstGeom>
            <a:solidFill>
              <a:srgbClr val="FFFFFF">
                <a:alpha val="85027"/>
              </a:srgbClr>
            </a:solidFill>
            <a:ln w="50800" cap="flat">
              <a:solidFill>
                <a:srgbClr val="FFFFFF"/>
              </a:solidFill>
              <a:prstDash val="solid"/>
              <a:miter lim="400000"/>
            </a:ln>
            <a:effectLst>
              <a:outerShdw blurRad="508000" dir="16200000" rotWithShape="0">
                <a:srgbClr val="373C37">
                  <a:alpha val="70000"/>
                </a:srgbClr>
              </a:outerShdw>
            </a:effectLst>
          </p:spPr>
          <p:txBody>
            <a:bodyPr wrap="square" lIns="91439" tIns="91439" rIns="91439" bIns="91439" numCol="1" anchor="ctr">
              <a:noAutofit/>
            </a:bodyPr>
            <a:lstStyle/>
            <a:p>
              <a:endParaRPr/>
            </a:p>
          </p:txBody>
        </p:sp>
        <p:sp>
          <p:nvSpPr>
            <p:cNvPr id="245" name="Note the number areas in which the patient has had pain over the last week.…"/>
            <p:cNvSpPr txBox="1"/>
            <p:nvPr/>
          </p:nvSpPr>
          <p:spPr>
            <a:xfrm>
              <a:off x="887882" y="549688"/>
              <a:ext cx="19812001" cy="173355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defTabSz="914400">
                <a:lnSpc>
                  <a:spcPct val="90000"/>
                </a:lnSpc>
                <a:spcBef>
                  <a:spcPts val="1000"/>
                </a:spcBef>
                <a:defRPr sz="4800">
                  <a:latin typeface="Corbel"/>
                  <a:ea typeface="Corbel"/>
                  <a:cs typeface="Corbel"/>
                  <a:sym typeface="Corbel"/>
                </a:defRPr>
              </a:pPr>
              <a:r>
                <a:t>Note the number areas in which the patient has had pain over the last week. </a:t>
              </a:r>
            </a:p>
            <a:p>
              <a:pPr defTabSz="914400">
                <a:lnSpc>
                  <a:spcPct val="90000"/>
                </a:lnSpc>
                <a:spcBef>
                  <a:spcPts val="1000"/>
                </a:spcBef>
                <a:defRPr sz="4800">
                  <a:latin typeface="Corbel"/>
                  <a:ea typeface="Corbel"/>
                  <a:cs typeface="Corbel"/>
                  <a:sym typeface="Corbel"/>
                </a:defRPr>
              </a:pPr>
              <a:r>
                <a:t>In how many areas has the patient had pain? Score will be between 0 – 19.</a:t>
              </a:r>
            </a:p>
          </p:txBody>
        </p:sp>
        <p:graphicFrame>
          <p:nvGraphicFramePr>
            <p:cNvPr id="246" name="Table"/>
            <p:cNvGraphicFramePr/>
            <p:nvPr>
              <p:extLst>
                <p:ext uri="{D42A27DB-BD31-4B8C-83A1-F6EECF244321}">
                  <p14:modId xmlns:p14="http://schemas.microsoft.com/office/powerpoint/2010/main" val="1536086181"/>
                </p:ext>
              </p:extLst>
            </p:nvPr>
          </p:nvGraphicFramePr>
          <p:xfrm>
            <a:off x="991600" y="2888374"/>
            <a:ext cx="19617263" cy="3771899"/>
          </p:xfrm>
          <a:graphic>
            <a:graphicData uri="http://schemas.openxmlformats.org/drawingml/2006/table">
              <a:tbl>
                <a:tblPr>
                  <a:tableStyleId>{4C3C2611-4C71-4FC5-86AE-919BDF0F9419}</a:tableStyleId>
                </a:tblPr>
                <a:tblGrid>
                  <a:gridCol w="4904316"/>
                  <a:gridCol w="4904316"/>
                  <a:gridCol w="4904316"/>
                  <a:gridCol w="4904316"/>
                </a:tblGrid>
                <a:tr h="444500">
                  <a:tc>
                    <a:txBody>
                      <a:bodyPr/>
                      <a:lstStyle/>
                      <a:p>
                        <a:pPr marL="481263" indent="-481263" algn="l" defTabSz="914400">
                          <a:lnSpc>
                            <a:spcPct val="150000"/>
                          </a:lnSpc>
                          <a:spcBef>
                            <a:spcPts val="1000"/>
                          </a:spcBef>
                          <a:buSzPct val="100000"/>
                          <a:buAutoNum type="arabicPeriod"/>
                          <a:defRPr>
                            <a:solidFill>
                              <a:srgbClr val="64AD45"/>
                            </a:solidFill>
                            <a:latin typeface="Corbel"/>
                            <a:ea typeface="Corbel"/>
                            <a:cs typeface="Corbel"/>
                            <a:sym typeface="Corbel"/>
                          </a:defRPr>
                        </a:pPr>
                        <a:r>
                          <a:rPr sz="3600" dirty="0"/>
                          <a:t>neck</a:t>
                        </a:r>
                      </a:p>
                    </a:txBody>
                    <a:tcPr marL="0" marR="0" marT="0" marB="0" horzOverflow="overflow">
                      <a:lnL w="12700">
                        <a:miter lim="400000"/>
                      </a:lnL>
                      <a:lnR w="12700">
                        <a:miter lim="400000"/>
                      </a:lnR>
                      <a:lnT w="12700">
                        <a:miter lim="400000"/>
                      </a:lnT>
                      <a:lnB w="12700">
                        <a:miter lim="400000"/>
                      </a:lnB>
                      <a:noFill/>
                    </a:tcPr>
                  </a:tc>
                  <a:tc>
                    <a:txBody>
                      <a:bodyPr/>
                      <a:lstStyle/>
                      <a:p>
                        <a:pPr algn="l" defTabSz="914400">
                          <a:lnSpc>
                            <a:spcPct val="150000"/>
                          </a:lnSpc>
                          <a:spcBef>
                            <a:spcPts val="1000"/>
                          </a:spcBef>
                          <a:defRPr sz="1800"/>
                        </a:pPr>
                        <a:r>
                          <a:rPr sz="3600">
                            <a:solidFill>
                              <a:srgbClr val="64AD45"/>
                            </a:solidFill>
                            <a:latin typeface="Corbel"/>
                            <a:ea typeface="Corbel"/>
                            <a:cs typeface="Corbel"/>
                            <a:sym typeface="Corbel"/>
                          </a:rPr>
                          <a:t>6. left upper arm</a:t>
                        </a:r>
                      </a:p>
                    </a:txBody>
                    <a:tcPr marL="0" marR="0" marT="0" marB="0" horzOverflow="overflow">
                      <a:lnL w="12700">
                        <a:miter lim="400000"/>
                      </a:lnL>
                      <a:lnR w="12700">
                        <a:miter lim="400000"/>
                      </a:lnR>
                      <a:lnT w="12700">
                        <a:miter lim="400000"/>
                      </a:lnT>
                      <a:lnB w="12700">
                        <a:miter lim="400000"/>
                      </a:lnB>
                      <a:noFill/>
                    </a:tcPr>
                  </a:tc>
                  <a:tc>
                    <a:txBody>
                      <a:bodyPr/>
                      <a:lstStyle/>
                      <a:p>
                        <a:pPr algn="l" defTabSz="914400">
                          <a:lnSpc>
                            <a:spcPct val="150000"/>
                          </a:lnSpc>
                          <a:spcBef>
                            <a:spcPts val="1000"/>
                          </a:spcBef>
                          <a:defRPr sz="1800"/>
                        </a:pPr>
                        <a:r>
                          <a:rPr sz="3600">
                            <a:solidFill>
                              <a:srgbClr val="64AD45"/>
                            </a:solidFill>
                            <a:latin typeface="Corbel"/>
                            <a:ea typeface="Corbel"/>
                            <a:cs typeface="Corbel"/>
                            <a:sym typeface="Corbel"/>
                          </a:rPr>
                          <a:t>11. abdomen</a:t>
                        </a:r>
                      </a:p>
                    </a:txBody>
                    <a:tcPr marL="0" marR="0" marT="0" marB="0" horzOverflow="overflow">
                      <a:lnL w="12700">
                        <a:miter lim="400000"/>
                      </a:lnL>
                      <a:lnR w="12700">
                        <a:miter lim="400000"/>
                      </a:lnR>
                      <a:lnT w="12700">
                        <a:miter lim="400000"/>
                      </a:lnT>
                      <a:lnB w="12700">
                        <a:miter lim="400000"/>
                      </a:lnB>
                      <a:noFill/>
                    </a:tcPr>
                  </a:tc>
                  <a:tc>
                    <a:txBody>
                      <a:bodyPr/>
                      <a:lstStyle/>
                      <a:p>
                        <a:pPr algn="l" defTabSz="914400">
                          <a:lnSpc>
                            <a:spcPct val="150000"/>
                          </a:lnSpc>
                          <a:spcBef>
                            <a:spcPts val="1000"/>
                          </a:spcBef>
                          <a:defRPr sz="1800"/>
                        </a:pPr>
                        <a:r>
                          <a:rPr sz="3600">
                            <a:solidFill>
                              <a:srgbClr val="64AD45"/>
                            </a:solidFill>
                            <a:latin typeface="Corbel"/>
                            <a:ea typeface="Corbel"/>
                            <a:cs typeface="Corbel"/>
                            <a:sym typeface="Corbel"/>
                          </a:rPr>
                          <a:t>16. left upper leg</a:t>
                        </a:r>
                      </a:p>
                    </a:txBody>
                    <a:tcPr marL="0" marR="0" marT="0" marB="0" horzOverflow="overflow">
                      <a:lnL w="12700">
                        <a:miter lim="400000"/>
                      </a:lnL>
                      <a:lnR w="12700">
                        <a:miter lim="400000"/>
                      </a:lnR>
                      <a:lnT w="12700">
                        <a:miter lim="400000"/>
                      </a:lnT>
                      <a:lnB w="12700">
                        <a:miter lim="400000"/>
                      </a:lnB>
                      <a:noFill/>
                    </a:tcPr>
                  </a:tc>
                </a:tr>
                <a:tr h="444500">
                  <a:tc>
                    <a:txBody>
                      <a:bodyPr/>
                      <a:lstStyle/>
                      <a:p>
                        <a:pPr algn="l" defTabSz="914400">
                          <a:lnSpc>
                            <a:spcPct val="150000"/>
                          </a:lnSpc>
                          <a:spcBef>
                            <a:spcPts val="1000"/>
                          </a:spcBef>
                          <a:defRPr sz="1800"/>
                        </a:pPr>
                        <a:r>
                          <a:rPr sz="3600" dirty="0">
                            <a:solidFill>
                              <a:srgbClr val="64AD45"/>
                            </a:solidFill>
                            <a:latin typeface="Corbel"/>
                            <a:ea typeface="Corbel"/>
                            <a:cs typeface="Corbel"/>
                            <a:sym typeface="Corbel"/>
                          </a:rPr>
                          <a:t>2. left jaw</a:t>
                        </a:r>
                      </a:p>
                    </a:txBody>
                    <a:tcPr marL="0" marR="0" marT="0" marB="0" horzOverflow="overflow">
                      <a:lnL w="12700">
                        <a:miter lim="400000"/>
                      </a:lnL>
                      <a:lnR w="12700">
                        <a:miter lim="400000"/>
                      </a:lnR>
                      <a:lnT w="12700">
                        <a:miter lim="400000"/>
                      </a:lnT>
                      <a:lnB w="12700">
                        <a:miter lim="400000"/>
                      </a:lnB>
                      <a:noFill/>
                    </a:tcPr>
                  </a:tc>
                  <a:tc>
                    <a:txBody>
                      <a:bodyPr/>
                      <a:lstStyle/>
                      <a:p>
                        <a:pPr algn="l" defTabSz="914400">
                          <a:lnSpc>
                            <a:spcPct val="150000"/>
                          </a:lnSpc>
                          <a:spcBef>
                            <a:spcPts val="1000"/>
                          </a:spcBef>
                          <a:defRPr sz="1800"/>
                        </a:pPr>
                        <a:r>
                          <a:rPr sz="3600">
                            <a:solidFill>
                              <a:srgbClr val="64AD45"/>
                            </a:solidFill>
                            <a:latin typeface="Corbel"/>
                            <a:ea typeface="Corbel"/>
                            <a:cs typeface="Corbel"/>
                            <a:sym typeface="Corbel"/>
                          </a:rPr>
                          <a:t>7. right upper arm</a:t>
                        </a:r>
                      </a:p>
                    </a:txBody>
                    <a:tcPr marL="0" marR="0" marT="0" marB="0" horzOverflow="overflow">
                      <a:lnL w="12700">
                        <a:miter lim="400000"/>
                      </a:lnL>
                      <a:lnR w="12700">
                        <a:miter lim="400000"/>
                      </a:lnR>
                      <a:lnT w="12700">
                        <a:miter lim="400000"/>
                      </a:lnT>
                      <a:lnB w="12700">
                        <a:miter lim="400000"/>
                      </a:lnB>
                      <a:noFill/>
                    </a:tcPr>
                  </a:tc>
                  <a:tc>
                    <a:txBody>
                      <a:bodyPr/>
                      <a:lstStyle/>
                      <a:p>
                        <a:pPr algn="l" defTabSz="914400">
                          <a:lnSpc>
                            <a:spcPct val="150000"/>
                          </a:lnSpc>
                          <a:spcBef>
                            <a:spcPts val="1000"/>
                          </a:spcBef>
                          <a:defRPr sz="1800"/>
                        </a:pPr>
                        <a:r>
                          <a:rPr sz="3600">
                            <a:solidFill>
                              <a:srgbClr val="64AD45"/>
                            </a:solidFill>
                            <a:latin typeface="Corbel"/>
                            <a:ea typeface="Corbel"/>
                            <a:cs typeface="Corbel"/>
                            <a:sym typeface="Corbel"/>
                          </a:rPr>
                          <a:t>12. upper back</a:t>
                        </a:r>
                      </a:p>
                    </a:txBody>
                    <a:tcPr marL="0" marR="0" marT="0" marB="0" horzOverflow="overflow">
                      <a:lnL w="12700">
                        <a:miter lim="400000"/>
                      </a:lnL>
                      <a:lnR w="12700">
                        <a:miter lim="400000"/>
                      </a:lnR>
                      <a:lnT w="12700">
                        <a:miter lim="400000"/>
                      </a:lnT>
                      <a:lnB w="12700">
                        <a:miter lim="400000"/>
                      </a:lnB>
                      <a:noFill/>
                    </a:tcPr>
                  </a:tc>
                  <a:tc>
                    <a:txBody>
                      <a:bodyPr/>
                      <a:lstStyle/>
                      <a:p>
                        <a:pPr algn="l" defTabSz="914400">
                          <a:lnSpc>
                            <a:spcPct val="150000"/>
                          </a:lnSpc>
                          <a:spcBef>
                            <a:spcPts val="1000"/>
                          </a:spcBef>
                          <a:defRPr sz="1800"/>
                        </a:pPr>
                        <a:r>
                          <a:rPr sz="3600">
                            <a:solidFill>
                              <a:srgbClr val="64AD45"/>
                            </a:solidFill>
                            <a:latin typeface="Corbel"/>
                            <a:ea typeface="Corbel"/>
                            <a:cs typeface="Corbel"/>
                            <a:sym typeface="Corbel"/>
                          </a:rPr>
                          <a:t>17. right upper leg</a:t>
                        </a:r>
                      </a:p>
                    </a:txBody>
                    <a:tcPr marL="0" marR="0" marT="0" marB="0" horzOverflow="overflow">
                      <a:lnL w="12700">
                        <a:miter lim="400000"/>
                      </a:lnL>
                      <a:lnR w="12700">
                        <a:miter lim="400000"/>
                      </a:lnR>
                      <a:lnT w="12700">
                        <a:miter lim="400000"/>
                      </a:lnT>
                      <a:lnB w="12700">
                        <a:miter lim="400000"/>
                      </a:lnB>
                      <a:noFill/>
                    </a:tcPr>
                  </a:tc>
                </a:tr>
                <a:tr h="444500">
                  <a:tc>
                    <a:txBody>
                      <a:bodyPr/>
                      <a:lstStyle/>
                      <a:p>
                        <a:pPr algn="l" defTabSz="914400">
                          <a:lnSpc>
                            <a:spcPct val="150000"/>
                          </a:lnSpc>
                          <a:spcBef>
                            <a:spcPts val="1000"/>
                          </a:spcBef>
                          <a:defRPr sz="1800"/>
                        </a:pPr>
                        <a:r>
                          <a:rPr sz="3600" dirty="0">
                            <a:solidFill>
                              <a:srgbClr val="64AD45"/>
                            </a:solidFill>
                            <a:latin typeface="Corbel"/>
                            <a:ea typeface="Corbel"/>
                            <a:cs typeface="Corbel"/>
                            <a:sym typeface="Corbel"/>
                          </a:rPr>
                          <a:t>3. right jaw</a:t>
                        </a:r>
                      </a:p>
                    </a:txBody>
                    <a:tcPr marL="0" marR="0" marT="0" marB="0" horzOverflow="overflow">
                      <a:lnL w="12700">
                        <a:miter lim="400000"/>
                      </a:lnL>
                      <a:lnR w="12700">
                        <a:miter lim="400000"/>
                      </a:lnR>
                      <a:lnT w="12700">
                        <a:miter lim="400000"/>
                      </a:lnT>
                      <a:lnB w="12700">
                        <a:miter lim="400000"/>
                      </a:lnB>
                      <a:noFill/>
                    </a:tcPr>
                  </a:tc>
                  <a:tc>
                    <a:txBody>
                      <a:bodyPr/>
                      <a:lstStyle/>
                      <a:p>
                        <a:pPr algn="l" defTabSz="914400">
                          <a:lnSpc>
                            <a:spcPct val="150000"/>
                          </a:lnSpc>
                          <a:spcBef>
                            <a:spcPts val="1000"/>
                          </a:spcBef>
                          <a:defRPr sz="1800"/>
                        </a:pPr>
                        <a:r>
                          <a:rPr sz="3600">
                            <a:solidFill>
                              <a:srgbClr val="64AD45"/>
                            </a:solidFill>
                            <a:latin typeface="Corbel"/>
                            <a:ea typeface="Corbel"/>
                            <a:cs typeface="Corbel"/>
                            <a:sym typeface="Corbel"/>
                          </a:rPr>
                          <a:t>8. left lower leg</a:t>
                        </a:r>
                      </a:p>
                    </a:txBody>
                    <a:tcPr marL="0" marR="0" marT="0" marB="0" horzOverflow="overflow">
                      <a:lnL w="12700">
                        <a:miter lim="400000"/>
                      </a:lnL>
                      <a:lnR w="12700">
                        <a:miter lim="400000"/>
                      </a:lnR>
                      <a:lnT w="12700">
                        <a:miter lim="400000"/>
                      </a:lnT>
                      <a:lnB w="12700">
                        <a:miter lim="400000"/>
                      </a:lnB>
                      <a:noFill/>
                    </a:tcPr>
                  </a:tc>
                  <a:tc>
                    <a:txBody>
                      <a:bodyPr/>
                      <a:lstStyle/>
                      <a:p>
                        <a:pPr algn="l" defTabSz="914400">
                          <a:lnSpc>
                            <a:spcPct val="150000"/>
                          </a:lnSpc>
                          <a:spcBef>
                            <a:spcPts val="1000"/>
                          </a:spcBef>
                          <a:defRPr sz="1800"/>
                        </a:pPr>
                        <a:r>
                          <a:rPr sz="3600">
                            <a:solidFill>
                              <a:srgbClr val="64AD45"/>
                            </a:solidFill>
                            <a:latin typeface="Corbel"/>
                            <a:ea typeface="Corbel"/>
                            <a:cs typeface="Corbel"/>
                            <a:sym typeface="Corbel"/>
                          </a:rPr>
                          <a:t>13. lower back</a:t>
                        </a:r>
                      </a:p>
                    </a:txBody>
                    <a:tcPr marL="0" marR="0" marT="0" marB="0" horzOverflow="overflow">
                      <a:lnL w="12700">
                        <a:miter lim="400000"/>
                      </a:lnL>
                      <a:lnR w="12700">
                        <a:miter lim="400000"/>
                      </a:lnR>
                      <a:lnT w="12700">
                        <a:miter lim="400000"/>
                      </a:lnT>
                      <a:lnB w="12700">
                        <a:miter lim="400000"/>
                      </a:lnB>
                      <a:noFill/>
                    </a:tcPr>
                  </a:tc>
                  <a:tc>
                    <a:txBody>
                      <a:bodyPr/>
                      <a:lstStyle/>
                      <a:p>
                        <a:pPr algn="l" defTabSz="914400">
                          <a:lnSpc>
                            <a:spcPct val="150000"/>
                          </a:lnSpc>
                          <a:spcBef>
                            <a:spcPts val="1000"/>
                          </a:spcBef>
                          <a:defRPr sz="1800"/>
                        </a:pPr>
                        <a:r>
                          <a:rPr sz="3600">
                            <a:solidFill>
                              <a:srgbClr val="64AD45"/>
                            </a:solidFill>
                            <a:latin typeface="Corbel"/>
                            <a:ea typeface="Corbel"/>
                            <a:cs typeface="Corbel"/>
                            <a:sym typeface="Corbel"/>
                          </a:rPr>
                          <a:t>18. left lower leg</a:t>
                        </a:r>
                      </a:p>
                    </a:txBody>
                    <a:tcPr marL="0" marR="0" marT="0" marB="0" horzOverflow="overflow">
                      <a:lnL w="12700">
                        <a:miter lim="400000"/>
                      </a:lnL>
                      <a:lnR w="12700">
                        <a:miter lim="400000"/>
                      </a:lnR>
                      <a:lnT w="12700">
                        <a:miter lim="400000"/>
                      </a:lnT>
                      <a:lnB w="12700">
                        <a:miter lim="400000"/>
                      </a:lnB>
                      <a:noFill/>
                    </a:tcPr>
                  </a:tc>
                </a:tr>
                <a:tr h="444500">
                  <a:tc>
                    <a:txBody>
                      <a:bodyPr/>
                      <a:lstStyle/>
                      <a:p>
                        <a:pPr algn="l" defTabSz="914400">
                          <a:lnSpc>
                            <a:spcPct val="150000"/>
                          </a:lnSpc>
                          <a:spcBef>
                            <a:spcPts val="1000"/>
                          </a:spcBef>
                          <a:defRPr sz="1800"/>
                        </a:pPr>
                        <a:r>
                          <a:rPr sz="3600" dirty="0">
                            <a:solidFill>
                              <a:srgbClr val="64AD45"/>
                            </a:solidFill>
                            <a:latin typeface="Corbel"/>
                            <a:ea typeface="Corbel"/>
                            <a:cs typeface="Corbel"/>
                            <a:sym typeface="Corbel"/>
                          </a:rPr>
                          <a:t>4. left shoulder girdle</a:t>
                        </a:r>
                      </a:p>
                    </a:txBody>
                    <a:tcPr marL="0" marR="0" marT="0" marB="0" horzOverflow="overflow">
                      <a:lnL w="12700">
                        <a:miter lim="400000"/>
                      </a:lnL>
                      <a:lnR w="12700">
                        <a:miter lim="400000"/>
                      </a:lnR>
                      <a:lnT w="12700">
                        <a:miter lim="400000"/>
                      </a:lnT>
                      <a:lnB w="12700">
                        <a:miter lim="400000"/>
                      </a:lnB>
                      <a:noFill/>
                    </a:tcPr>
                  </a:tc>
                  <a:tc>
                    <a:txBody>
                      <a:bodyPr/>
                      <a:lstStyle/>
                      <a:p>
                        <a:pPr algn="l" defTabSz="914400">
                          <a:lnSpc>
                            <a:spcPct val="150000"/>
                          </a:lnSpc>
                          <a:spcBef>
                            <a:spcPts val="1000"/>
                          </a:spcBef>
                          <a:defRPr sz="1800"/>
                        </a:pPr>
                        <a:r>
                          <a:rPr sz="3600" dirty="0">
                            <a:solidFill>
                              <a:srgbClr val="64AD45"/>
                            </a:solidFill>
                            <a:latin typeface="Corbel"/>
                            <a:ea typeface="Corbel"/>
                            <a:cs typeface="Corbel"/>
                            <a:sym typeface="Corbel"/>
                          </a:rPr>
                          <a:t>9. right lower leg</a:t>
                        </a:r>
                      </a:p>
                    </a:txBody>
                    <a:tcPr marL="0" marR="0" marT="0" marB="0" horzOverflow="overflow">
                      <a:lnL w="12700">
                        <a:miter lim="400000"/>
                      </a:lnL>
                      <a:lnR w="12700">
                        <a:miter lim="400000"/>
                      </a:lnR>
                      <a:lnT w="12700">
                        <a:miter lim="400000"/>
                      </a:lnT>
                      <a:lnB w="12700">
                        <a:miter lim="400000"/>
                      </a:lnB>
                      <a:noFill/>
                    </a:tcPr>
                  </a:tc>
                  <a:tc>
                    <a:txBody>
                      <a:bodyPr/>
                      <a:lstStyle/>
                      <a:p>
                        <a:pPr algn="l" defTabSz="914400">
                          <a:lnSpc>
                            <a:spcPct val="150000"/>
                          </a:lnSpc>
                          <a:spcBef>
                            <a:spcPts val="1000"/>
                          </a:spcBef>
                          <a:defRPr sz="1800"/>
                        </a:pPr>
                        <a:r>
                          <a:rPr sz="3600">
                            <a:solidFill>
                              <a:srgbClr val="64AD45"/>
                            </a:solidFill>
                            <a:latin typeface="Corbel"/>
                            <a:ea typeface="Corbel"/>
                            <a:cs typeface="Corbel"/>
                            <a:sym typeface="Corbel"/>
                          </a:rPr>
                          <a:t>14. left hip</a:t>
                        </a:r>
                      </a:p>
                    </a:txBody>
                    <a:tcPr marL="0" marR="0" marT="0" marB="0" horzOverflow="overflow">
                      <a:lnL w="12700">
                        <a:miter lim="400000"/>
                      </a:lnL>
                      <a:lnR w="12700">
                        <a:miter lim="400000"/>
                      </a:lnR>
                      <a:lnT w="12700">
                        <a:miter lim="400000"/>
                      </a:lnT>
                      <a:lnB w="12700">
                        <a:miter lim="400000"/>
                      </a:lnB>
                      <a:noFill/>
                    </a:tcPr>
                  </a:tc>
                  <a:tc>
                    <a:txBody>
                      <a:bodyPr/>
                      <a:lstStyle/>
                      <a:p>
                        <a:pPr algn="l" defTabSz="914400">
                          <a:lnSpc>
                            <a:spcPct val="150000"/>
                          </a:lnSpc>
                          <a:spcBef>
                            <a:spcPts val="1000"/>
                          </a:spcBef>
                          <a:defRPr sz="1800"/>
                        </a:pPr>
                        <a:r>
                          <a:rPr sz="3600">
                            <a:solidFill>
                              <a:srgbClr val="64AD45"/>
                            </a:solidFill>
                            <a:latin typeface="Corbel"/>
                            <a:ea typeface="Corbel"/>
                            <a:cs typeface="Corbel"/>
                            <a:sym typeface="Corbel"/>
                          </a:rPr>
                          <a:t>19. right lower leg</a:t>
                        </a:r>
                      </a:p>
                    </a:txBody>
                    <a:tcPr marL="0" marR="0" marT="0" marB="0" horzOverflow="overflow">
                      <a:lnL w="12700">
                        <a:miter lim="400000"/>
                      </a:lnL>
                      <a:lnR w="12700">
                        <a:miter lim="400000"/>
                      </a:lnR>
                      <a:lnT w="12700">
                        <a:miter lim="400000"/>
                      </a:lnT>
                      <a:lnB w="12700">
                        <a:miter lim="400000"/>
                      </a:lnB>
                      <a:noFill/>
                    </a:tcPr>
                  </a:tc>
                </a:tr>
                <a:tr h="558800">
                  <a:tc>
                    <a:txBody>
                      <a:bodyPr/>
                      <a:lstStyle/>
                      <a:p>
                        <a:pPr algn="l" defTabSz="914400">
                          <a:lnSpc>
                            <a:spcPct val="150000"/>
                          </a:lnSpc>
                          <a:spcBef>
                            <a:spcPts val="1000"/>
                          </a:spcBef>
                          <a:defRPr sz="1800"/>
                        </a:pPr>
                        <a:r>
                          <a:rPr sz="3600">
                            <a:solidFill>
                              <a:srgbClr val="64AD45"/>
                            </a:solidFill>
                            <a:latin typeface="Corbel"/>
                            <a:ea typeface="Corbel"/>
                            <a:cs typeface="Corbel"/>
                            <a:sym typeface="Corbel"/>
                          </a:rPr>
                          <a:t>5. right shoulder girdle</a:t>
                        </a:r>
                      </a:p>
                    </a:txBody>
                    <a:tcPr marL="0" marR="0" marT="0" marB="0" horzOverflow="overflow">
                      <a:lnL w="12700">
                        <a:miter lim="400000"/>
                      </a:lnL>
                      <a:lnR w="12700">
                        <a:miter lim="400000"/>
                      </a:lnR>
                      <a:lnT w="12700">
                        <a:miter lim="400000"/>
                      </a:lnT>
                      <a:lnB w="12700">
                        <a:miter lim="400000"/>
                      </a:lnB>
                      <a:noFill/>
                    </a:tcPr>
                  </a:tc>
                  <a:tc>
                    <a:txBody>
                      <a:bodyPr/>
                      <a:lstStyle/>
                      <a:p>
                        <a:pPr algn="l" defTabSz="914400">
                          <a:lnSpc>
                            <a:spcPct val="150000"/>
                          </a:lnSpc>
                          <a:spcBef>
                            <a:spcPts val="1000"/>
                          </a:spcBef>
                          <a:defRPr sz="1800"/>
                        </a:pPr>
                        <a:r>
                          <a:rPr sz="3600">
                            <a:solidFill>
                              <a:srgbClr val="64AD45"/>
                            </a:solidFill>
                            <a:latin typeface="Corbel"/>
                            <a:ea typeface="Corbel"/>
                            <a:cs typeface="Corbel"/>
                            <a:sym typeface="Corbel"/>
                          </a:rPr>
                          <a:t>10. chest</a:t>
                        </a:r>
                      </a:p>
                    </a:txBody>
                    <a:tcPr marL="0" marR="0" marT="0" marB="0" horzOverflow="overflow">
                      <a:lnL w="12700">
                        <a:miter lim="400000"/>
                      </a:lnL>
                      <a:lnR w="12700">
                        <a:miter lim="400000"/>
                      </a:lnR>
                      <a:lnT w="12700">
                        <a:miter lim="400000"/>
                      </a:lnT>
                      <a:lnB w="12700">
                        <a:miter lim="400000"/>
                      </a:lnB>
                      <a:noFill/>
                    </a:tcPr>
                  </a:tc>
                  <a:tc>
                    <a:txBody>
                      <a:bodyPr/>
                      <a:lstStyle/>
                      <a:p>
                        <a:pPr algn="l" defTabSz="914400">
                          <a:lnSpc>
                            <a:spcPct val="150000"/>
                          </a:lnSpc>
                          <a:spcBef>
                            <a:spcPts val="1000"/>
                          </a:spcBef>
                          <a:defRPr sz="1800"/>
                        </a:pPr>
                        <a:r>
                          <a:rPr sz="3600">
                            <a:solidFill>
                              <a:srgbClr val="64AD45"/>
                            </a:solidFill>
                            <a:latin typeface="Corbel"/>
                            <a:ea typeface="Corbel"/>
                            <a:cs typeface="Corbel"/>
                            <a:sym typeface="Corbel"/>
                          </a:rPr>
                          <a:t>15. right hip</a:t>
                        </a:r>
                      </a:p>
                    </a:txBody>
                    <a:tcPr marL="0" marR="0" marT="0" marB="0" horzOverflow="overflow">
                      <a:lnL w="12700">
                        <a:miter lim="400000"/>
                      </a:lnL>
                      <a:lnR w="12700">
                        <a:miter lim="400000"/>
                      </a:lnR>
                      <a:lnT w="12700">
                        <a:miter lim="400000"/>
                      </a:lnT>
                      <a:lnB w="12700">
                        <a:miter lim="400000"/>
                      </a:lnB>
                      <a:noFill/>
                    </a:tcPr>
                  </a:tc>
                  <a:tc>
                    <a:txBody>
                      <a:bodyPr/>
                      <a:lstStyle/>
                      <a:p>
                        <a:pPr algn="l">
                          <a:lnSpc>
                            <a:spcPct val="150000"/>
                          </a:lnSpc>
                          <a:defRPr>
                            <a:solidFill>
                              <a:srgbClr val="64AD45"/>
                            </a:solidFill>
                            <a:latin typeface="Corbel"/>
                            <a:ea typeface="Corbel"/>
                            <a:cs typeface="Corbel"/>
                            <a:sym typeface="Corbel"/>
                          </a:defRPr>
                        </a:pPr>
                        <a:endParaRPr dirty="0"/>
                      </a:p>
                    </a:txBody>
                    <a:tcPr marL="0" marR="0" marT="0" marB="0" horzOverflow="overflow">
                      <a:lnL w="12700">
                        <a:miter lim="400000"/>
                      </a:lnL>
                      <a:lnR w="12700">
                        <a:miter lim="400000"/>
                      </a:lnR>
                      <a:lnT w="12700">
                        <a:miter lim="400000"/>
                      </a:lnT>
                      <a:lnB w="12700">
                        <a:miter lim="400000"/>
                      </a:lnB>
                      <a:noFill/>
                    </a:tcPr>
                  </a:tc>
                </a:tr>
              </a:tbl>
            </a:graphicData>
          </a:graphic>
        </p:graphicFrame>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Fibromyalgia@2x.png" descr="Fibromyalgia@2x.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7016358" cy="1270000"/>
          </a:xfrm>
          <a:prstGeom prst="rect">
            <a:avLst/>
          </a:prstGeom>
          <a:ln w="12700">
            <a:miter lim="400000"/>
          </a:ln>
        </p:spPr>
      </p:pic>
      <p:grpSp>
        <p:nvGrpSpPr>
          <p:cNvPr id="274" name="Group"/>
          <p:cNvGrpSpPr/>
          <p:nvPr/>
        </p:nvGrpSpPr>
        <p:grpSpPr>
          <a:xfrm>
            <a:off x="707583" y="2540000"/>
            <a:ext cx="22025417" cy="8987050"/>
            <a:chOff x="0" y="0"/>
            <a:chExt cx="22025416" cy="8987049"/>
          </a:xfrm>
        </p:grpSpPr>
        <p:sp>
          <p:nvSpPr>
            <p:cNvPr id="250" name="ACR Criteria: Symptom Scale Score…"/>
            <p:cNvSpPr txBox="1"/>
            <p:nvPr/>
          </p:nvSpPr>
          <p:spPr>
            <a:xfrm>
              <a:off x="941881" y="0"/>
              <a:ext cx="21082001" cy="898705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rmAutofit/>
            </a:bodyPr>
            <a:lstStyle/>
            <a:p>
              <a:pPr defTabSz="914400">
                <a:spcBef>
                  <a:spcPts val="3600"/>
                </a:spcBef>
                <a:defRPr sz="7200" b="1">
                  <a:solidFill>
                    <a:srgbClr val="373C37"/>
                  </a:solidFill>
                  <a:latin typeface="Corbel"/>
                  <a:ea typeface="Corbel"/>
                  <a:cs typeface="Corbel"/>
                  <a:sym typeface="Corbel"/>
                </a:defRPr>
              </a:pPr>
              <a:r>
                <a:t>ACR Criteria: </a:t>
              </a:r>
              <a:r>
                <a:rPr b="0">
                  <a:solidFill>
                    <a:srgbClr val="0088BB"/>
                  </a:solidFill>
                </a:rPr>
                <a:t>Symptom Scale Score</a:t>
              </a:r>
            </a:p>
            <a:p>
              <a:pPr lvl="1" indent="1028700" defTabSz="914400">
                <a:spcBef>
                  <a:spcPts val="6000"/>
                </a:spcBef>
                <a:buFont typeface="Arial"/>
                <a:defRPr sz="6000">
                  <a:solidFill>
                    <a:srgbClr val="373C37"/>
                  </a:solidFill>
                  <a:latin typeface="Corbel"/>
                  <a:ea typeface="Corbel"/>
                  <a:cs typeface="Corbel"/>
                  <a:sym typeface="Corbel"/>
                </a:defRPr>
              </a:pPr>
              <a:r>
                <a:rPr b="1">
                  <a:solidFill>
                    <a:srgbClr val="64AD45"/>
                  </a:solidFill>
                </a:rPr>
                <a:t>widespread pain index &gt;= 7</a:t>
              </a:r>
              <a:r>
                <a:t> &amp; </a:t>
              </a:r>
              <a:r>
                <a:rPr b="1">
                  <a:solidFill>
                    <a:srgbClr val="64AD45"/>
                  </a:solidFill>
                </a:rPr>
                <a:t>symptom scale &gt;= 5</a:t>
              </a:r>
            </a:p>
            <a:p>
              <a:pPr lvl="1" indent="1028700" defTabSz="914400">
                <a:spcBef>
                  <a:spcPts val="3600"/>
                </a:spcBef>
                <a:buFont typeface="Arial"/>
                <a:defRPr sz="6000">
                  <a:solidFill>
                    <a:srgbClr val="373C37"/>
                  </a:solidFill>
                  <a:latin typeface="Corbel"/>
                  <a:ea typeface="Corbel"/>
                  <a:cs typeface="Corbel"/>
                  <a:sym typeface="Corbel"/>
                </a:defRPr>
              </a:pPr>
              <a:r>
                <a:rPr b="1">
                  <a:solidFill>
                    <a:srgbClr val="64AD45"/>
                  </a:solidFill>
                </a:rPr>
                <a:t>widespread pain index &gt;= 5</a:t>
              </a:r>
              <a:r>
                <a:t> &amp; </a:t>
              </a:r>
              <a:r>
                <a:rPr b="1">
                  <a:solidFill>
                    <a:srgbClr val="64AD45"/>
                  </a:solidFill>
                </a:rPr>
                <a:t>symptom scale &gt;= 9</a:t>
              </a:r>
            </a:p>
            <a:p>
              <a:pPr lvl="1" indent="1028700" defTabSz="914400">
                <a:spcBef>
                  <a:spcPts val="9600"/>
                </a:spcBef>
                <a:buFont typeface="Arial"/>
                <a:defRPr sz="6000" b="1">
                  <a:solidFill>
                    <a:srgbClr val="64AD45"/>
                  </a:solidFill>
                  <a:latin typeface="Corbel"/>
                  <a:ea typeface="Corbel"/>
                  <a:cs typeface="Corbel"/>
                  <a:sym typeface="Corbel"/>
                </a:defRPr>
              </a:pPr>
              <a:r>
                <a:t>Symptoms present at similar level for at least 3 months</a:t>
              </a:r>
            </a:p>
            <a:p>
              <a:pPr lvl="1" indent="1028700" defTabSz="914400">
                <a:spcBef>
                  <a:spcPts val="3600"/>
                </a:spcBef>
                <a:buFont typeface="Arial"/>
                <a:defRPr sz="6000" b="1">
                  <a:solidFill>
                    <a:srgbClr val="64AD45"/>
                  </a:solidFill>
                  <a:latin typeface="Corbel"/>
                  <a:ea typeface="Corbel"/>
                  <a:cs typeface="Corbel"/>
                  <a:sym typeface="Corbel"/>
                </a:defRPr>
              </a:pPr>
              <a:r>
                <a:t>No disorder otherwise explains the pain</a:t>
              </a:r>
            </a:p>
          </p:txBody>
        </p:sp>
        <p:grpSp>
          <p:nvGrpSpPr>
            <p:cNvPr id="258" name="Group"/>
            <p:cNvGrpSpPr/>
            <p:nvPr/>
          </p:nvGrpSpPr>
          <p:grpSpPr>
            <a:xfrm>
              <a:off x="18651757" y="2580559"/>
              <a:ext cx="2418491" cy="1351366"/>
              <a:chOff x="0" y="0"/>
              <a:chExt cx="2418489" cy="1351365"/>
            </a:xfrm>
          </p:grpSpPr>
          <p:sp>
            <p:nvSpPr>
              <p:cNvPr id="251" name="Line"/>
              <p:cNvSpPr/>
              <p:nvPr/>
            </p:nvSpPr>
            <p:spPr>
              <a:xfrm>
                <a:off x="-1" y="0"/>
                <a:ext cx="1468998" cy="13513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80" y="21600"/>
                    </a:lnTo>
                  </a:path>
                </a:pathLst>
              </a:custGeom>
              <a:noFill/>
              <a:ln w="38100" cap="flat">
                <a:solidFill>
                  <a:srgbClr val="373C37"/>
                </a:solidFill>
                <a:prstDash val="solid"/>
                <a:miter lim="400000"/>
              </a:ln>
              <a:effectLst/>
            </p:spPr>
            <p:txBody>
              <a:bodyPr wrap="square" lIns="91439" tIns="91439" rIns="91439" bIns="91439" numCol="1" anchor="t">
                <a:noAutofit/>
              </a:bodyPr>
              <a:lstStyle/>
              <a:p>
                <a:endParaRPr/>
              </a:p>
            </p:txBody>
          </p:sp>
          <p:grpSp>
            <p:nvGrpSpPr>
              <p:cNvPr id="257" name="Group"/>
              <p:cNvGrpSpPr/>
              <p:nvPr/>
            </p:nvGrpSpPr>
            <p:grpSpPr>
              <a:xfrm>
                <a:off x="513489" y="294682"/>
                <a:ext cx="1905001" cy="762001"/>
                <a:chOff x="0" y="0"/>
                <a:chExt cx="1905000" cy="762000"/>
              </a:xfrm>
            </p:grpSpPr>
            <p:grpSp>
              <p:nvGrpSpPr>
                <p:cNvPr id="255" name="Group"/>
                <p:cNvGrpSpPr/>
                <p:nvPr/>
              </p:nvGrpSpPr>
              <p:grpSpPr>
                <a:xfrm>
                  <a:off x="0" y="0"/>
                  <a:ext cx="1905000" cy="762001"/>
                  <a:chOff x="0" y="0"/>
                  <a:chExt cx="1905000" cy="762000"/>
                </a:xfrm>
              </p:grpSpPr>
              <p:sp>
                <p:nvSpPr>
                  <p:cNvPr id="252" name="Circle"/>
                  <p:cNvSpPr/>
                  <p:nvPr/>
                </p:nvSpPr>
                <p:spPr>
                  <a:xfrm>
                    <a:off x="0" y="0"/>
                    <a:ext cx="762000" cy="762000"/>
                  </a:xfrm>
                  <a:prstGeom prst="ellipse">
                    <a:avLst/>
                  </a:prstGeom>
                  <a:solidFill>
                    <a:srgbClr val="373C37"/>
                  </a:solidFill>
                  <a:ln w="12700" cap="flat">
                    <a:noFill/>
                    <a:miter lim="400000"/>
                  </a:ln>
                  <a:effectLst/>
                </p:spPr>
                <p:txBody>
                  <a:bodyPr wrap="square" lIns="91439" tIns="91439" rIns="91439" bIns="91439" numCol="1" anchor="ctr">
                    <a:noAutofit/>
                  </a:bodyPr>
                  <a:lstStyle/>
                  <a:p>
                    <a:endParaRPr/>
                  </a:p>
                </p:txBody>
              </p:sp>
              <p:sp>
                <p:nvSpPr>
                  <p:cNvPr id="253" name="Rectangle"/>
                  <p:cNvSpPr/>
                  <p:nvPr/>
                </p:nvSpPr>
                <p:spPr>
                  <a:xfrm>
                    <a:off x="376457" y="0"/>
                    <a:ext cx="1143001" cy="762001"/>
                  </a:xfrm>
                  <a:prstGeom prst="rect">
                    <a:avLst/>
                  </a:prstGeom>
                  <a:solidFill>
                    <a:srgbClr val="373C37"/>
                  </a:solidFill>
                  <a:ln w="12700" cap="flat">
                    <a:noFill/>
                    <a:miter lim="400000"/>
                  </a:ln>
                  <a:effectLst/>
                </p:spPr>
                <p:txBody>
                  <a:bodyPr wrap="square" lIns="91439" tIns="91439" rIns="91439" bIns="91439" numCol="1" anchor="ctr">
                    <a:noAutofit/>
                  </a:bodyPr>
                  <a:lstStyle/>
                  <a:p>
                    <a:pPr>
                      <a:defRPr sz="3700"/>
                    </a:pPr>
                    <a:endParaRPr/>
                  </a:p>
                </p:txBody>
              </p:sp>
              <p:sp>
                <p:nvSpPr>
                  <p:cNvPr id="254" name="Circle"/>
                  <p:cNvSpPr/>
                  <p:nvPr/>
                </p:nvSpPr>
                <p:spPr>
                  <a:xfrm>
                    <a:off x="1143000" y="0"/>
                    <a:ext cx="762000" cy="762000"/>
                  </a:xfrm>
                  <a:prstGeom prst="ellipse">
                    <a:avLst/>
                  </a:prstGeom>
                  <a:solidFill>
                    <a:srgbClr val="373C37"/>
                  </a:solidFill>
                  <a:ln w="12700" cap="flat">
                    <a:noFill/>
                    <a:miter lim="400000"/>
                  </a:ln>
                  <a:effectLst/>
                </p:spPr>
                <p:txBody>
                  <a:bodyPr wrap="square" lIns="91439" tIns="91439" rIns="91439" bIns="91439" numCol="1" anchor="ctr">
                    <a:noAutofit/>
                  </a:bodyPr>
                  <a:lstStyle/>
                  <a:p>
                    <a:endParaRPr/>
                  </a:p>
                </p:txBody>
              </p:sp>
            </p:grpSp>
            <p:sp>
              <p:nvSpPr>
                <p:cNvPr id="256" name="OR"/>
                <p:cNvSpPr txBox="1"/>
                <p:nvPr/>
              </p:nvSpPr>
              <p:spPr>
                <a:xfrm>
                  <a:off x="543287" y="10159"/>
                  <a:ext cx="818427" cy="7416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b="1">
                      <a:solidFill>
                        <a:srgbClr val="FFFFFF"/>
                      </a:solidFill>
                      <a:latin typeface="Corbel"/>
                      <a:ea typeface="Corbel"/>
                      <a:cs typeface="Corbel"/>
                      <a:sym typeface="Corbel"/>
                    </a:defRPr>
                  </a:lvl1pPr>
                </a:lstStyle>
                <a:p>
                  <a:r>
                    <a:t>OR</a:t>
                  </a:r>
                </a:p>
              </p:txBody>
            </p:sp>
          </p:grpSp>
        </p:grpSp>
        <p:sp>
          <p:nvSpPr>
            <p:cNvPr id="259" name="Line"/>
            <p:cNvSpPr/>
            <p:nvPr/>
          </p:nvSpPr>
          <p:spPr>
            <a:xfrm rot="10800000">
              <a:off x="962489" y="3142706"/>
              <a:ext cx="737210" cy="27016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80" y="21600"/>
                  </a:lnTo>
                </a:path>
              </a:pathLst>
            </a:custGeom>
            <a:noFill/>
            <a:ln w="38100" cap="flat">
              <a:solidFill>
                <a:srgbClr val="373C37"/>
              </a:solidFill>
              <a:prstDash val="solid"/>
              <a:miter lim="400000"/>
            </a:ln>
            <a:effectLst/>
          </p:spPr>
          <p:txBody>
            <a:bodyPr wrap="square" lIns="91439" tIns="91439" rIns="91439" bIns="91439" numCol="1" anchor="t">
              <a:noAutofit/>
            </a:bodyPr>
            <a:lstStyle/>
            <a:p>
              <a:pPr>
                <a:defRPr sz="3700"/>
              </a:pPr>
              <a:endParaRPr/>
            </a:p>
          </p:txBody>
        </p:sp>
        <p:grpSp>
          <p:nvGrpSpPr>
            <p:cNvPr id="265" name="Group"/>
            <p:cNvGrpSpPr/>
            <p:nvPr/>
          </p:nvGrpSpPr>
          <p:grpSpPr>
            <a:xfrm>
              <a:off x="0" y="4197050"/>
              <a:ext cx="1905000" cy="762001"/>
              <a:chOff x="0" y="0"/>
              <a:chExt cx="1905000" cy="762000"/>
            </a:xfrm>
          </p:grpSpPr>
          <p:grpSp>
            <p:nvGrpSpPr>
              <p:cNvPr id="263" name="Group"/>
              <p:cNvGrpSpPr/>
              <p:nvPr/>
            </p:nvGrpSpPr>
            <p:grpSpPr>
              <a:xfrm>
                <a:off x="0" y="0"/>
                <a:ext cx="1905000" cy="762001"/>
                <a:chOff x="0" y="0"/>
                <a:chExt cx="1905000" cy="762000"/>
              </a:xfrm>
            </p:grpSpPr>
            <p:sp>
              <p:nvSpPr>
                <p:cNvPr id="260" name="Circle"/>
                <p:cNvSpPr/>
                <p:nvPr/>
              </p:nvSpPr>
              <p:spPr>
                <a:xfrm>
                  <a:off x="0" y="0"/>
                  <a:ext cx="762000" cy="762000"/>
                </a:xfrm>
                <a:prstGeom prst="ellipse">
                  <a:avLst/>
                </a:prstGeom>
                <a:solidFill>
                  <a:srgbClr val="373C37"/>
                </a:solidFill>
                <a:ln w="12700" cap="flat">
                  <a:noFill/>
                  <a:miter lim="400000"/>
                </a:ln>
                <a:effectLst/>
              </p:spPr>
              <p:txBody>
                <a:bodyPr wrap="square" lIns="91439" tIns="91439" rIns="91439" bIns="91439" numCol="1" anchor="ctr">
                  <a:noAutofit/>
                </a:bodyPr>
                <a:lstStyle/>
                <a:p>
                  <a:endParaRPr/>
                </a:p>
              </p:txBody>
            </p:sp>
            <p:sp>
              <p:nvSpPr>
                <p:cNvPr id="261" name="Rectangle"/>
                <p:cNvSpPr/>
                <p:nvPr/>
              </p:nvSpPr>
              <p:spPr>
                <a:xfrm>
                  <a:off x="376457" y="0"/>
                  <a:ext cx="1143001" cy="762001"/>
                </a:xfrm>
                <a:prstGeom prst="rect">
                  <a:avLst/>
                </a:prstGeom>
                <a:solidFill>
                  <a:srgbClr val="373C37"/>
                </a:solidFill>
                <a:ln w="12700" cap="flat">
                  <a:noFill/>
                  <a:miter lim="400000"/>
                </a:ln>
                <a:effectLst/>
              </p:spPr>
              <p:txBody>
                <a:bodyPr wrap="square" lIns="91439" tIns="91439" rIns="91439" bIns="91439" numCol="1" anchor="ctr">
                  <a:noAutofit/>
                </a:bodyPr>
                <a:lstStyle/>
                <a:p>
                  <a:pPr>
                    <a:defRPr sz="3700"/>
                  </a:pPr>
                  <a:endParaRPr/>
                </a:p>
              </p:txBody>
            </p:sp>
            <p:sp>
              <p:nvSpPr>
                <p:cNvPr id="262" name="Circle"/>
                <p:cNvSpPr/>
                <p:nvPr/>
              </p:nvSpPr>
              <p:spPr>
                <a:xfrm>
                  <a:off x="1143000" y="0"/>
                  <a:ext cx="762000" cy="762000"/>
                </a:xfrm>
                <a:prstGeom prst="ellipse">
                  <a:avLst/>
                </a:prstGeom>
                <a:solidFill>
                  <a:srgbClr val="373C37"/>
                </a:solidFill>
                <a:ln w="12700" cap="flat">
                  <a:noFill/>
                  <a:miter lim="400000"/>
                </a:ln>
                <a:effectLst/>
              </p:spPr>
              <p:txBody>
                <a:bodyPr wrap="square" lIns="91439" tIns="91439" rIns="91439" bIns="91439" numCol="1" anchor="ctr">
                  <a:noAutofit/>
                </a:bodyPr>
                <a:lstStyle/>
                <a:p>
                  <a:pPr>
                    <a:defRPr>
                      <a:solidFill>
                        <a:srgbClr val="373C37"/>
                      </a:solidFill>
                    </a:defRPr>
                  </a:pPr>
                  <a:endParaRPr/>
                </a:p>
              </p:txBody>
            </p:sp>
          </p:grpSp>
          <p:sp>
            <p:nvSpPr>
              <p:cNvPr id="264" name="AND"/>
              <p:cNvSpPr txBox="1"/>
              <p:nvPr/>
            </p:nvSpPr>
            <p:spPr>
              <a:xfrm>
                <a:off x="380655" y="10159"/>
                <a:ext cx="1143690" cy="7416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ctr">
                  <a:defRPr b="1">
                    <a:solidFill>
                      <a:srgbClr val="FFFFFF"/>
                    </a:solidFill>
                    <a:latin typeface="Corbel"/>
                    <a:ea typeface="Corbel"/>
                    <a:cs typeface="Corbel"/>
                    <a:sym typeface="Corbel"/>
                  </a:defRPr>
                </a:lvl1pPr>
              </a:lstStyle>
              <a:p>
                <a:r>
                  <a:t>AND</a:t>
                </a:r>
              </a:p>
            </p:txBody>
          </p:sp>
        </p:grpSp>
        <p:sp>
          <p:nvSpPr>
            <p:cNvPr id="266" name="Line"/>
            <p:cNvSpPr/>
            <p:nvPr/>
          </p:nvSpPr>
          <p:spPr>
            <a:xfrm rot="10800000">
              <a:off x="962489" y="5924426"/>
              <a:ext cx="737210" cy="1485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80" y="21600"/>
                  </a:lnTo>
                </a:path>
              </a:pathLst>
            </a:custGeom>
            <a:noFill/>
            <a:ln w="38100" cap="flat">
              <a:solidFill>
                <a:srgbClr val="373C37"/>
              </a:solidFill>
              <a:prstDash val="solid"/>
              <a:miter lim="400000"/>
            </a:ln>
            <a:effectLst/>
          </p:spPr>
          <p:txBody>
            <a:bodyPr wrap="square" lIns="91439" tIns="91439" rIns="91439" bIns="91439" numCol="1" anchor="t">
              <a:noAutofit/>
            </a:bodyPr>
            <a:lstStyle/>
            <a:p>
              <a:endParaRPr/>
            </a:p>
          </p:txBody>
        </p:sp>
        <p:grpSp>
          <p:nvGrpSpPr>
            <p:cNvPr id="272" name="Group"/>
            <p:cNvGrpSpPr/>
            <p:nvPr/>
          </p:nvGrpSpPr>
          <p:grpSpPr>
            <a:xfrm>
              <a:off x="0" y="6286376"/>
              <a:ext cx="1905000" cy="762001"/>
              <a:chOff x="0" y="0"/>
              <a:chExt cx="1905000" cy="762000"/>
            </a:xfrm>
          </p:grpSpPr>
          <p:grpSp>
            <p:nvGrpSpPr>
              <p:cNvPr id="270" name="Group"/>
              <p:cNvGrpSpPr/>
              <p:nvPr/>
            </p:nvGrpSpPr>
            <p:grpSpPr>
              <a:xfrm>
                <a:off x="0" y="0"/>
                <a:ext cx="1905000" cy="762001"/>
                <a:chOff x="0" y="0"/>
                <a:chExt cx="1905000" cy="762000"/>
              </a:xfrm>
            </p:grpSpPr>
            <p:sp>
              <p:nvSpPr>
                <p:cNvPr id="267" name="Circle"/>
                <p:cNvSpPr/>
                <p:nvPr/>
              </p:nvSpPr>
              <p:spPr>
                <a:xfrm>
                  <a:off x="0" y="0"/>
                  <a:ext cx="762000" cy="762000"/>
                </a:xfrm>
                <a:prstGeom prst="ellipse">
                  <a:avLst/>
                </a:prstGeom>
                <a:solidFill>
                  <a:srgbClr val="373C37"/>
                </a:solidFill>
                <a:ln w="12700" cap="flat">
                  <a:noFill/>
                  <a:miter lim="400000"/>
                </a:ln>
                <a:effectLst/>
              </p:spPr>
              <p:txBody>
                <a:bodyPr wrap="square" lIns="91439" tIns="91439" rIns="91439" bIns="91439" numCol="1" anchor="ctr">
                  <a:noAutofit/>
                </a:bodyPr>
                <a:lstStyle/>
                <a:p>
                  <a:endParaRPr/>
                </a:p>
              </p:txBody>
            </p:sp>
            <p:sp>
              <p:nvSpPr>
                <p:cNvPr id="268" name="Rectangle"/>
                <p:cNvSpPr/>
                <p:nvPr/>
              </p:nvSpPr>
              <p:spPr>
                <a:xfrm>
                  <a:off x="376457" y="0"/>
                  <a:ext cx="1143001" cy="762001"/>
                </a:xfrm>
                <a:prstGeom prst="rect">
                  <a:avLst/>
                </a:prstGeom>
                <a:solidFill>
                  <a:srgbClr val="373C37"/>
                </a:solidFill>
                <a:ln w="12700" cap="flat">
                  <a:noFill/>
                  <a:miter lim="400000"/>
                </a:ln>
                <a:effectLst/>
              </p:spPr>
              <p:txBody>
                <a:bodyPr wrap="square" lIns="91439" tIns="91439" rIns="91439" bIns="91439" numCol="1" anchor="ctr">
                  <a:noAutofit/>
                </a:bodyPr>
                <a:lstStyle/>
                <a:p>
                  <a:pPr>
                    <a:defRPr sz="3700"/>
                  </a:pPr>
                  <a:endParaRPr/>
                </a:p>
              </p:txBody>
            </p:sp>
            <p:sp>
              <p:nvSpPr>
                <p:cNvPr id="269" name="Circle"/>
                <p:cNvSpPr/>
                <p:nvPr/>
              </p:nvSpPr>
              <p:spPr>
                <a:xfrm>
                  <a:off x="1143000" y="0"/>
                  <a:ext cx="762000" cy="762000"/>
                </a:xfrm>
                <a:prstGeom prst="ellipse">
                  <a:avLst/>
                </a:prstGeom>
                <a:solidFill>
                  <a:srgbClr val="373C37"/>
                </a:solidFill>
                <a:ln w="12700" cap="flat">
                  <a:noFill/>
                  <a:miter lim="400000"/>
                </a:ln>
                <a:effectLst/>
              </p:spPr>
              <p:txBody>
                <a:bodyPr wrap="square" lIns="91439" tIns="91439" rIns="91439" bIns="91439" numCol="1" anchor="ctr">
                  <a:noAutofit/>
                </a:bodyPr>
                <a:lstStyle/>
                <a:p>
                  <a:pPr>
                    <a:defRPr>
                      <a:solidFill>
                        <a:srgbClr val="373C37"/>
                      </a:solidFill>
                    </a:defRPr>
                  </a:pPr>
                  <a:endParaRPr/>
                </a:p>
              </p:txBody>
            </p:sp>
          </p:grpSp>
          <p:sp>
            <p:nvSpPr>
              <p:cNvPr id="271" name="AND"/>
              <p:cNvSpPr txBox="1"/>
              <p:nvPr/>
            </p:nvSpPr>
            <p:spPr>
              <a:xfrm>
                <a:off x="380655" y="10159"/>
                <a:ext cx="1143690" cy="7416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ctr">
                  <a:defRPr b="1">
                    <a:solidFill>
                      <a:srgbClr val="FFFFFF"/>
                    </a:solidFill>
                    <a:latin typeface="Corbel"/>
                    <a:ea typeface="Corbel"/>
                    <a:cs typeface="Corbel"/>
                    <a:sym typeface="Corbel"/>
                  </a:defRPr>
                </a:lvl1pPr>
              </a:lstStyle>
              <a:p>
                <a:r>
                  <a:t>AND</a:t>
                </a:r>
              </a:p>
            </p:txBody>
          </p:sp>
        </p:grpSp>
        <p:sp>
          <p:nvSpPr>
            <p:cNvPr id="273" name="Line"/>
            <p:cNvSpPr/>
            <p:nvPr/>
          </p:nvSpPr>
          <p:spPr>
            <a:xfrm>
              <a:off x="943415" y="1607151"/>
              <a:ext cx="21082002" cy="43851"/>
            </a:xfrm>
            <a:prstGeom prst="line">
              <a:avLst/>
            </a:prstGeom>
            <a:noFill/>
            <a:ln w="25400" cap="flat">
              <a:solidFill>
                <a:srgbClr val="373C37">
                  <a:alpha val="19693"/>
                </a:srgbClr>
              </a:solidFill>
              <a:prstDash val="solid"/>
              <a:miter lim="800000"/>
            </a:ln>
            <a:effectLst/>
          </p:spPr>
          <p:txBody>
            <a:bodyPr wrap="square" lIns="91439" tIns="91439" rIns="91439" bIns="91439" numCol="1" anchor="t">
              <a:noAutofit/>
            </a:bodyPr>
            <a:lstStyle/>
            <a:p>
              <a:endParaRPr/>
            </a:p>
          </p:txBody>
        </p:sp>
      </p:grpSp>
      <p:grpSp>
        <p:nvGrpSpPr>
          <p:cNvPr id="279" name="Group"/>
          <p:cNvGrpSpPr/>
          <p:nvPr/>
        </p:nvGrpSpPr>
        <p:grpSpPr>
          <a:xfrm>
            <a:off x="1391766" y="4191000"/>
            <a:ext cx="21587767" cy="7366000"/>
            <a:chOff x="0" y="0"/>
            <a:chExt cx="21587766" cy="7366000"/>
          </a:xfrm>
        </p:grpSpPr>
        <p:sp>
          <p:nvSpPr>
            <p:cNvPr id="275" name="Rectangle"/>
            <p:cNvSpPr/>
            <p:nvPr/>
          </p:nvSpPr>
          <p:spPr>
            <a:xfrm>
              <a:off x="0" y="0"/>
              <a:ext cx="21587767" cy="7366000"/>
            </a:xfrm>
            <a:prstGeom prst="rect">
              <a:avLst/>
            </a:prstGeom>
            <a:solidFill>
              <a:srgbClr val="FFFFFF">
                <a:alpha val="85027"/>
              </a:srgbClr>
            </a:solidFill>
            <a:ln w="50800" cap="flat">
              <a:solidFill>
                <a:srgbClr val="FFFFFF"/>
              </a:solidFill>
              <a:prstDash val="solid"/>
              <a:miter lim="400000"/>
            </a:ln>
            <a:effectLst>
              <a:outerShdw blurRad="508000" dir="16200000" rotWithShape="0">
                <a:srgbClr val="373C37">
                  <a:alpha val="70000"/>
                </a:srgbClr>
              </a:outerShdw>
            </a:effectLst>
          </p:spPr>
          <p:txBody>
            <a:bodyPr wrap="square" lIns="91439" tIns="91439" rIns="91439" bIns="91439" numCol="1" anchor="ctr">
              <a:noAutofit/>
            </a:bodyPr>
            <a:lstStyle/>
            <a:p>
              <a:endParaRPr/>
            </a:p>
          </p:txBody>
        </p:sp>
        <p:sp>
          <p:nvSpPr>
            <p:cNvPr id="276" name="Fatigue (0 – 3)…"/>
            <p:cNvSpPr txBox="1"/>
            <p:nvPr/>
          </p:nvSpPr>
          <p:spPr>
            <a:xfrm>
              <a:off x="10798571" y="3092510"/>
              <a:ext cx="9908064" cy="36372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marL="481263" indent="-481263">
                <a:spcBef>
                  <a:spcPts val="1200"/>
                </a:spcBef>
                <a:buSzPct val="100000"/>
                <a:buAutoNum type="arabicPeriod"/>
                <a:defRPr sz="4800" b="1">
                  <a:solidFill>
                    <a:srgbClr val="64AD45"/>
                  </a:solidFill>
                  <a:latin typeface="Corbel"/>
                  <a:ea typeface="Corbel"/>
                  <a:cs typeface="Corbel"/>
                  <a:sym typeface="Corbel"/>
                </a:defRPr>
              </a:pPr>
              <a:r>
                <a:t>Fatigue </a:t>
              </a:r>
              <a:r>
                <a:rPr b="0">
                  <a:solidFill>
                    <a:srgbClr val="373C37"/>
                  </a:solidFill>
                </a:rPr>
                <a:t>(0 – 3)</a:t>
              </a:r>
            </a:p>
            <a:p>
              <a:pPr marL="481263" indent="-481263" defTabSz="914400">
                <a:spcBef>
                  <a:spcPts val="1200"/>
                </a:spcBef>
                <a:buSzPct val="100000"/>
                <a:buAutoNum type="arabicPeriod"/>
                <a:defRPr sz="4800" b="1">
                  <a:solidFill>
                    <a:srgbClr val="64AD45"/>
                  </a:solidFill>
                  <a:latin typeface="Corbel"/>
                  <a:ea typeface="Corbel"/>
                  <a:cs typeface="Corbel"/>
                  <a:sym typeface="Corbel"/>
                </a:defRPr>
              </a:pPr>
              <a:r>
                <a:t>Waking unrefreshed </a:t>
              </a:r>
              <a:r>
                <a:rPr b="0">
                  <a:solidFill>
                    <a:srgbClr val="373C37"/>
                  </a:solidFill>
                </a:rPr>
                <a:t>(0 – 3)</a:t>
              </a:r>
            </a:p>
            <a:p>
              <a:pPr marL="481263" indent="-481263" defTabSz="914400">
                <a:spcBef>
                  <a:spcPts val="1200"/>
                </a:spcBef>
                <a:buSzPct val="100000"/>
                <a:buAutoNum type="arabicPeriod"/>
                <a:defRPr sz="4800" b="1">
                  <a:solidFill>
                    <a:srgbClr val="64AD45"/>
                  </a:solidFill>
                  <a:latin typeface="Corbel"/>
                  <a:ea typeface="Corbel"/>
                  <a:cs typeface="Corbel"/>
                  <a:sym typeface="Corbel"/>
                </a:defRPr>
              </a:pPr>
              <a:r>
                <a:t>Cognitive symptoms </a:t>
              </a:r>
              <a:r>
                <a:rPr b="0">
                  <a:solidFill>
                    <a:srgbClr val="373C37"/>
                  </a:solidFill>
                </a:rPr>
                <a:t>(0 – 3)</a:t>
              </a:r>
            </a:p>
            <a:p>
              <a:pPr marL="481263" indent="-481263" defTabSz="914400">
                <a:spcBef>
                  <a:spcPts val="1200"/>
                </a:spcBef>
                <a:buSzPct val="100000"/>
                <a:buAutoNum type="arabicPeriod"/>
                <a:defRPr sz="4800" b="1">
                  <a:solidFill>
                    <a:srgbClr val="64AD45"/>
                  </a:solidFill>
                  <a:latin typeface="Corbel"/>
                  <a:ea typeface="Corbel"/>
                  <a:cs typeface="Corbel"/>
                  <a:sym typeface="Corbel"/>
                </a:defRPr>
              </a:pPr>
              <a:r>
                <a:t>General somatic symptoms </a:t>
              </a:r>
              <a:r>
                <a:rPr b="0">
                  <a:solidFill>
                    <a:srgbClr val="373C37"/>
                  </a:solidFill>
                </a:rPr>
                <a:t>(0 – 3)</a:t>
              </a:r>
            </a:p>
          </p:txBody>
        </p:sp>
        <p:sp>
          <p:nvSpPr>
            <p:cNvPr id="277" name="The Symptom Scale Score is the sum of the severity of the three symptoms (fatigue, waking unrefreshed, cognitive symptoms) plus the extent of somatic symptoms in general. The final score is between 0 – 12"/>
            <p:cNvSpPr txBox="1"/>
            <p:nvPr/>
          </p:nvSpPr>
          <p:spPr>
            <a:xfrm>
              <a:off x="894233" y="551566"/>
              <a:ext cx="19812001" cy="228092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defTabSz="914400">
                <a:lnSpc>
                  <a:spcPct val="90000"/>
                </a:lnSpc>
                <a:spcBef>
                  <a:spcPts val="1000"/>
                </a:spcBef>
                <a:defRPr sz="4800">
                  <a:latin typeface="Corbel"/>
                  <a:ea typeface="Corbel"/>
                  <a:cs typeface="Corbel"/>
                  <a:sym typeface="Corbel"/>
                </a:defRPr>
              </a:lvl1pPr>
            </a:lstStyle>
            <a:p>
              <a:r>
                <a:t>The Symptom Scale Score is the sum of the severity of the three symptoms (fatigue, waking unrefreshed, cognitive symptoms) plus the extent of somatic symptoms in general. The final score is between 0 – 12</a:t>
              </a:r>
            </a:p>
          </p:txBody>
        </p:sp>
        <p:sp>
          <p:nvSpPr>
            <p:cNvPr id="278" name="0  =  no problem…"/>
            <p:cNvSpPr txBox="1"/>
            <p:nvPr/>
          </p:nvSpPr>
          <p:spPr>
            <a:xfrm>
              <a:off x="894233" y="3597688"/>
              <a:ext cx="9521733" cy="20243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400" b="1">
                  <a:solidFill>
                    <a:srgbClr val="373C37"/>
                  </a:solidFill>
                  <a:latin typeface="Corbel"/>
                  <a:ea typeface="Corbel"/>
                  <a:cs typeface="Corbel"/>
                  <a:sym typeface="Corbel"/>
                </a:defRPr>
              </a:pPr>
              <a:r>
                <a:t>0  =  no problem</a:t>
              </a:r>
            </a:p>
            <a:p>
              <a:pPr defTabSz="914400">
                <a:defRPr sz="2400" b="1">
                  <a:solidFill>
                    <a:srgbClr val="373C37"/>
                  </a:solidFill>
                  <a:latin typeface="Corbel"/>
                  <a:ea typeface="Corbel"/>
                  <a:cs typeface="Corbel"/>
                  <a:sym typeface="Corbel"/>
                </a:defRPr>
              </a:pPr>
              <a:r>
                <a:t>1  =  slight or mild problems, generally mild or intermittent</a:t>
              </a:r>
            </a:p>
            <a:p>
              <a:pPr defTabSz="914400">
                <a:defRPr sz="2400" b="1">
                  <a:solidFill>
                    <a:srgbClr val="373C37"/>
                  </a:solidFill>
                  <a:latin typeface="Corbel"/>
                  <a:ea typeface="Corbel"/>
                  <a:cs typeface="Corbel"/>
                  <a:sym typeface="Corbel"/>
                </a:defRPr>
              </a:pPr>
              <a:r>
                <a:t>2  =  moderate, considerable problems, often present and/or at a </a:t>
              </a:r>
            </a:p>
            <a:p>
              <a:pPr lvl="2" indent="457200" defTabSz="914400">
                <a:defRPr sz="2400" b="1">
                  <a:solidFill>
                    <a:srgbClr val="373C37"/>
                  </a:solidFill>
                  <a:latin typeface="Corbel"/>
                  <a:ea typeface="Corbel"/>
                  <a:cs typeface="Corbel"/>
                  <a:sym typeface="Corbel"/>
                </a:defRPr>
              </a:pPr>
              <a:r>
                <a:t> moderate level</a:t>
              </a:r>
            </a:p>
            <a:p>
              <a:pPr defTabSz="914400">
                <a:defRPr sz="2400" b="1">
                  <a:solidFill>
                    <a:srgbClr val="373C37"/>
                  </a:solidFill>
                  <a:latin typeface="Corbel"/>
                  <a:ea typeface="Corbel"/>
                  <a:cs typeface="Corbel"/>
                  <a:sym typeface="Corbel"/>
                </a:defRPr>
              </a:pPr>
              <a:r>
                <a:t>3  =  severe, pervasive, continuous, life-disturbing problems</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4AC00"/>
            </a:gs>
            <a:gs pos="100000">
              <a:srgbClr val="0088BB"/>
            </a:gs>
          </a:gsLst>
          <a:lin ang="18000000" scaled="0"/>
        </a:gradFill>
        <a:effectLst/>
      </p:bgPr>
    </p:bg>
    <p:spTree>
      <p:nvGrpSpPr>
        <p:cNvPr id="1" name=""/>
        <p:cNvGrpSpPr/>
        <p:nvPr/>
      </p:nvGrpSpPr>
      <p:grpSpPr>
        <a:xfrm>
          <a:off x="0" y="0"/>
          <a:ext cx="0" cy="0"/>
          <a:chOff x="0" y="0"/>
          <a:chExt cx="0" cy="0"/>
        </a:xfrm>
      </p:grpSpPr>
      <p:pic>
        <p:nvPicPr>
          <p:cNvPr id="136" name="golden-oak-screenshot.png" descr="golden-oak-screenshot.png"/>
          <p:cNvPicPr>
            <a:picLocks noChangeAspect="1"/>
          </p:cNvPicPr>
          <p:nvPr/>
        </p:nvPicPr>
        <p:blipFill>
          <a:blip r:embed="rId2">
            <a:alphaModFix amt="32451"/>
            <a:extLst/>
          </a:blip>
          <a:stretch>
            <a:fillRect/>
          </a:stretch>
        </p:blipFill>
        <p:spPr>
          <a:xfrm>
            <a:off x="-6023" y="0"/>
            <a:ext cx="24396046" cy="13716000"/>
          </a:xfrm>
          <a:prstGeom prst="rect">
            <a:avLst/>
          </a:prstGeom>
          <a:ln w="12700">
            <a:miter lim="400000"/>
          </a:ln>
        </p:spPr>
      </p:pic>
      <p:sp>
        <p:nvSpPr>
          <p:cNvPr id="137" name="www.RVAIntegrative.com">
            <a:hlinkClick r:id="rId3"/>
          </p:cNvPr>
          <p:cNvSpPr txBox="1"/>
          <p:nvPr/>
        </p:nvSpPr>
        <p:spPr>
          <a:xfrm>
            <a:off x="7759541" y="10678159"/>
            <a:ext cx="8864918" cy="11734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lgn="ctr">
              <a:defRPr sz="6400" b="1">
                <a:solidFill>
                  <a:srgbClr val="FFFFFF"/>
                </a:solidFill>
              </a:defRPr>
            </a:lvl1pPr>
          </a:lstStyle>
          <a:p>
            <a:r>
              <a:t>www.RVAIntegrative.com</a:t>
            </a:r>
          </a:p>
        </p:txBody>
      </p:sp>
      <p:pic>
        <p:nvPicPr>
          <p:cNvPr id="138" name="RIFMLogo-White.png" descr="RIFMLogo-Whit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8961" y="271425"/>
            <a:ext cx="16635524" cy="110903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CFS@2x.png" descr="CFS@2x.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14283581" cy="1270000"/>
          </a:xfrm>
          <a:prstGeom prst="rect">
            <a:avLst/>
          </a:prstGeom>
          <a:ln w="12700">
            <a:miter lim="400000"/>
          </a:ln>
        </p:spPr>
      </p:pic>
      <p:sp>
        <p:nvSpPr>
          <p:cNvPr id="282" name="New Name: Systemic Exertion Intolerance Disease"/>
          <p:cNvSpPr txBox="1"/>
          <p:nvPr/>
        </p:nvSpPr>
        <p:spPr>
          <a:xfrm>
            <a:off x="1655256" y="2489626"/>
            <a:ext cx="13331747" cy="9321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defTabSz="914400">
              <a:lnSpc>
                <a:spcPct val="90000"/>
              </a:lnSpc>
              <a:defRPr sz="4800" b="1">
                <a:solidFill>
                  <a:srgbClr val="373C37"/>
                </a:solidFill>
                <a:latin typeface="Corbel"/>
                <a:ea typeface="Corbel"/>
                <a:cs typeface="Corbel"/>
                <a:sym typeface="Corbel"/>
              </a:defRPr>
            </a:pPr>
            <a:r>
              <a:rPr b="0"/>
              <a:t>New Name: </a:t>
            </a:r>
            <a:r>
              <a:rPr>
                <a:solidFill>
                  <a:srgbClr val="0088BB"/>
                </a:solidFill>
              </a:rPr>
              <a:t>Systemic Exertion Intolerance Disease</a:t>
            </a:r>
          </a:p>
        </p:txBody>
      </p:sp>
      <p:sp>
        <p:nvSpPr>
          <p:cNvPr id="283" name="Definition…"/>
          <p:cNvSpPr txBox="1"/>
          <p:nvPr/>
        </p:nvSpPr>
        <p:spPr>
          <a:xfrm>
            <a:off x="1649465" y="3612732"/>
            <a:ext cx="21082001" cy="8563387"/>
          </a:xfrm>
          <a:prstGeom prst="rect">
            <a:avLst/>
          </a:prstGeom>
          <a:ln w="25400">
            <a:miter lim="400000"/>
          </a:ln>
          <a:extLst>
            <a:ext uri="{C572A759-6A51-4108-AA02-DFA0A04FC94B}">
              <ma14:wrappingTextBoxFlag xmlns:ma14="http://schemas.microsoft.com/office/mac/drawingml/2011/main" val="1"/>
            </a:ext>
          </a:extLst>
        </p:spPr>
        <p:txBody>
          <a:bodyPr tIns="91439" bIns="91439">
            <a:normAutofit/>
          </a:bodyPr>
          <a:lstStyle/>
          <a:p>
            <a:pPr defTabSz="914400">
              <a:spcBef>
                <a:spcPts val="1200"/>
              </a:spcBef>
              <a:defRPr sz="7200" b="1">
                <a:solidFill>
                  <a:srgbClr val="373C37"/>
                </a:solidFill>
                <a:latin typeface="Corbel"/>
                <a:ea typeface="Corbel"/>
                <a:cs typeface="Corbel"/>
                <a:sym typeface="Corbel"/>
              </a:defRPr>
            </a:pPr>
            <a:r>
              <a:t>Definition</a:t>
            </a:r>
          </a:p>
          <a:p>
            <a:pPr defTabSz="914400">
              <a:spcBef>
                <a:spcPts val="1200"/>
              </a:spcBef>
              <a:defRPr sz="4800">
                <a:solidFill>
                  <a:srgbClr val="373C37"/>
                </a:solidFill>
                <a:latin typeface="Corbel"/>
                <a:ea typeface="Corbel"/>
                <a:cs typeface="Corbel"/>
                <a:sym typeface="Corbel"/>
              </a:defRPr>
            </a:pPr>
            <a:r>
              <a:t>A substantial reduction or impairment in the ability to engage in pre-illness levels of occupational, educational, social, or personal activities that persists for more than six months and is accompanied by fatigue, which is often profound, is of new or definite onset (not lifelong), is not the result of ongoing excessive exertion, and is not substantially alleviated by rest.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ymptoms…"/>
          <p:cNvSpPr txBox="1"/>
          <p:nvPr/>
        </p:nvSpPr>
        <p:spPr>
          <a:xfrm>
            <a:off x="1649465" y="3612732"/>
            <a:ext cx="21082001" cy="8563387"/>
          </a:xfrm>
          <a:prstGeom prst="rect">
            <a:avLst/>
          </a:prstGeom>
          <a:ln w="25400">
            <a:miter lim="400000"/>
          </a:ln>
          <a:extLst>
            <a:ext uri="{C572A759-6A51-4108-AA02-DFA0A04FC94B}">
              <ma14:wrappingTextBoxFlag xmlns:ma14="http://schemas.microsoft.com/office/mac/drawingml/2011/main" val="1"/>
            </a:ext>
          </a:extLst>
        </p:spPr>
        <p:txBody>
          <a:bodyPr tIns="91439" bIns="91439"/>
          <a:lstStyle/>
          <a:p>
            <a:pPr defTabSz="914400">
              <a:spcBef>
                <a:spcPts val="1200"/>
              </a:spcBef>
              <a:defRPr sz="7200" b="1">
                <a:solidFill>
                  <a:srgbClr val="373C37"/>
                </a:solidFill>
                <a:latin typeface="Corbel"/>
                <a:ea typeface="Corbel"/>
                <a:cs typeface="Corbel"/>
                <a:sym typeface="Corbel"/>
              </a:defRPr>
            </a:pPr>
            <a:r>
              <a:t>Symptoms</a:t>
            </a:r>
          </a:p>
          <a:p>
            <a:pPr marL="601578" indent="-601578" defTabSz="914400">
              <a:spcBef>
                <a:spcPts val="2400"/>
              </a:spcBef>
              <a:buSzPct val="100000"/>
              <a:buChar char="•"/>
              <a:defRPr sz="4800">
                <a:solidFill>
                  <a:srgbClr val="373C37"/>
                </a:solidFill>
                <a:latin typeface="Corbel"/>
                <a:ea typeface="Corbel"/>
                <a:cs typeface="Corbel"/>
                <a:sym typeface="Corbel"/>
              </a:defRPr>
            </a:pPr>
            <a:r>
              <a:t>Post-exertional malaise</a:t>
            </a:r>
          </a:p>
          <a:p>
            <a:pPr marL="601578" indent="-601578" defTabSz="914400">
              <a:spcBef>
                <a:spcPts val="2400"/>
              </a:spcBef>
              <a:buSzPct val="100000"/>
              <a:buChar char="•"/>
              <a:defRPr sz="4800">
                <a:solidFill>
                  <a:srgbClr val="373C37"/>
                </a:solidFill>
                <a:latin typeface="Corbel"/>
                <a:ea typeface="Corbel"/>
                <a:cs typeface="Corbel"/>
                <a:sym typeface="Corbel"/>
              </a:defRPr>
            </a:pPr>
            <a:r>
              <a:t>Unrefreshing sleep</a:t>
            </a:r>
          </a:p>
          <a:p>
            <a:pPr marL="601578" indent="-601578" defTabSz="914400">
              <a:spcBef>
                <a:spcPts val="2400"/>
              </a:spcBef>
              <a:buSzPct val="100000"/>
              <a:buChar char="•"/>
              <a:defRPr sz="4800">
                <a:solidFill>
                  <a:srgbClr val="373C37"/>
                </a:solidFill>
                <a:latin typeface="Corbel"/>
                <a:ea typeface="Corbel"/>
                <a:cs typeface="Corbel"/>
                <a:sym typeface="Corbel"/>
              </a:defRPr>
            </a:pPr>
            <a:r>
              <a:t>At least one of the following: cognitive impairment, orthostatic intolerance</a:t>
            </a:r>
          </a:p>
          <a:p>
            <a:pPr marL="601578" indent="-601578" defTabSz="914400">
              <a:spcBef>
                <a:spcPts val="2400"/>
              </a:spcBef>
              <a:buSzPct val="100000"/>
              <a:buChar char="•"/>
              <a:defRPr sz="4800">
                <a:solidFill>
                  <a:srgbClr val="373C37"/>
                </a:solidFill>
                <a:latin typeface="Corbel"/>
                <a:ea typeface="Corbel"/>
                <a:cs typeface="Corbel"/>
                <a:sym typeface="Corbel"/>
              </a:defRPr>
            </a:pPr>
            <a:r>
              <a:t>Rule out Idiopathic Chronic Fatigue and others (ie Narcolepsy) though it may actually be a subset of CFS</a:t>
            </a:r>
          </a:p>
        </p:txBody>
      </p:sp>
      <p:pic>
        <p:nvPicPr>
          <p:cNvPr id="286" name="CFS@2x.png" descr="CFS@2x.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14283581" cy="1270000"/>
          </a:xfrm>
          <a:prstGeom prst="rect">
            <a:avLst/>
          </a:prstGeom>
          <a:ln w="12700">
            <a:miter lim="400000"/>
          </a:ln>
        </p:spPr>
      </p:pic>
      <p:sp>
        <p:nvSpPr>
          <p:cNvPr id="287" name="New Name: Systemic Exertion Intolerance Disease"/>
          <p:cNvSpPr txBox="1"/>
          <p:nvPr/>
        </p:nvSpPr>
        <p:spPr>
          <a:xfrm>
            <a:off x="1655256" y="2489626"/>
            <a:ext cx="13331747" cy="9321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defTabSz="914400">
              <a:lnSpc>
                <a:spcPct val="90000"/>
              </a:lnSpc>
              <a:defRPr sz="4800" b="1">
                <a:solidFill>
                  <a:srgbClr val="373C37"/>
                </a:solidFill>
                <a:latin typeface="Corbel"/>
                <a:ea typeface="Corbel"/>
                <a:cs typeface="Corbel"/>
                <a:sym typeface="Corbel"/>
              </a:defRPr>
            </a:pPr>
            <a:r>
              <a:rPr b="0"/>
              <a:t>New Name: </a:t>
            </a:r>
            <a:r>
              <a:rPr>
                <a:solidFill>
                  <a:srgbClr val="0088BB"/>
                </a:solidFill>
              </a:rPr>
              <a:t>Systemic Exertion Intolerance Disease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FM and CFS@2x.png" descr="FM and CFS@2x.png"/>
          <p:cNvPicPr>
            <a:picLocks noChangeAspect="1"/>
          </p:cNvPicPr>
          <p:nvPr/>
        </p:nvPicPr>
        <p:blipFill>
          <a:blip r:embed="rId2" cstate="email">
            <a:alphaModFix amt="50695"/>
            <a:extLst>
              <a:ext uri="{28A0092B-C50C-407E-A947-70E740481C1C}">
                <a14:useLocalDpi xmlns:a14="http://schemas.microsoft.com/office/drawing/2010/main"/>
              </a:ext>
            </a:extLst>
          </a:blip>
          <a:stretch>
            <a:fillRect/>
          </a:stretch>
        </p:blipFill>
        <p:spPr>
          <a:xfrm>
            <a:off x="5437981" y="3517900"/>
            <a:ext cx="13520855" cy="762000"/>
          </a:xfrm>
          <a:prstGeom prst="rect">
            <a:avLst/>
          </a:prstGeom>
          <a:ln w="12700">
            <a:miter lim="400000"/>
          </a:ln>
        </p:spPr>
      </p:pic>
      <p:sp>
        <p:nvSpPr>
          <p:cNvPr id="290" name="Line"/>
          <p:cNvSpPr/>
          <p:nvPr/>
        </p:nvSpPr>
        <p:spPr>
          <a:xfrm>
            <a:off x="4445000" y="4674575"/>
            <a:ext cx="15481299" cy="1"/>
          </a:xfrm>
          <a:prstGeom prst="line">
            <a:avLst/>
          </a:prstGeom>
          <a:ln w="25400">
            <a:solidFill>
              <a:srgbClr val="FFFFFF">
                <a:alpha val="50231"/>
              </a:srgbClr>
            </a:solidFill>
            <a:miter/>
          </a:ln>
        </p:spPr>
        <p:txBody>
          <a:bodyPr tIns="91439" bIns="91439"/>
          <a:lstStyle/>
          <a:p>
            <a:endParaRPr/>
          </a:p>
        </p:txBody>
      </p:sp>
      <p:pic>
        <p:nvPicPr>
          <p:cNvPr id="291" name="WhatsMissing@2x.png" descr="WhatsMissing@2x.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5900" y="5069251"/>
            <a:ext cx="13589000" cy="20574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FM and CFS@2x.png" descr="FM and CFS@2x.png"/>
          <p:cNvPicPr>
            <a:picLocks noChangeAspect="1"/>
          </p:cNvPicPr>
          <p:nvPr/>
        </p:nvPicPr>
        <p:blipFill>
          <a:blip r:embed="rId2" cstate="email">
            <a:alphaModFix amt="50695"/>
            <a:extLst>
              <a:ext uri="{28A0092B-C50C-407E-A947-70E740481C1C}">
                <a14:useLocalDpi xmlns:a14="http://schemas.microsoft.com/office/drawing/2010/main"/>
              </a:ext>
            </a:extLst>
          </a:blip>
          <a:stretch>
            <a:fillRect/>
          </a:stretch>
        </p:blipFill>
        <p:spPr>
          <a:xfrm>
            <a:off x="5437981" y="3517900"/>
            <a:ext cx="13520855" cy="762000"/>
          </a:xfrm>
          <a:prstGeom prst="rect">
            <a:avLst/>
          </a:prstGeom>
          <a:ln w="12700">
            <a:miter lim="400000"/>
          </a:ln>
        </p:spPr>
      </p:pic>
      <p:sp>
        <p:nvSpPr>
          <p:cNvPr id="294" name="Line"/>
          <p:cNvSpPr/>
          <p:nvPr/>
        </p:nvSpPr>
        <p:spPr>
          <a:xfrm>
            <a:off x="4445000" y="4674575"/>
            <a:ext cx="15481299" cy="1"/>
          </a:xfrm>
          <a:prstGeom prst="line">
            <a:avLst/>
          </a:prstGeom>
          <a:ln w="25400">
            <a:solidFill>
              <a:srgbClr val="FFFFFF">
                <a:alpha val="50231"/>
              </a:srgbClr>
            </a:solidFill>
            <a:miter/>
          </a:ln>
        </p:spPr>
        <p:txBody>
          <a:bodyPr tIns="91439" bIns="91439"/>
          <a:lstStyle/>
          <a:p>
            <a:endParaRPr/>
          </a:p>
        </p:txBody>
      </p:sp>
      <p:pic>
        <p:nvPicPr>
          <p:cNvPr id="295" name="WhatsMissing@2x.png" descr="WhatsMissing@2x.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5900" y="5069251"/>
            <a:ext cx="13589000" cy="2057401"/>
          </a:xfrm>
          <a:prstGeom prst="rect">
            <a:avLst/>
          </a:prstGeom>
          <a:ln w="12700">
            <a:miter lim="400000"/>
          </a:ln>
        </p:spPr>
      </p:pic>
      <p:pic>
        <p:nvPicPr>
          <p:cNvPr id="296" name="pasted-image.pdf" descr="pasted-image.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9696" y="7256278"/>
            <a:ext cx="11594870" cy="1524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Coexisting Disorders"/>
          <p:cNvSpPr txBox="1"/>
          <p:nvPr/>
        </p:nvSpPr>
        <p:spPr>
          <a:xfrm>
            <a:off x="1649465" y="2540000"/>
            <a:ext cx="21082001" cy="1524000"/>
          </a:xfrm>
          <a:prstGeom prst="rect">
            <a:avLst/>
          </a:prstGeom>
          <a:ln w="25400">
            <a:miter lim="400000"/>
          </a:ln>
          <a:extLst>
            <a:ext uri="{C572A759-6A51-4108-AA02-DFA0A04FC94B}">
              <ma14:wrappingTextBoxFlag xmlns:ma14="http://schemas.microsoft.com/office/mac/drawingml/2011/main" val="1"/>
            </a:ext>
          </a:extLst>
        </p:spPr>
        <p:txBody>
          <a:bodyPr tIns="91439" bIns="91439">
            <a:normAutofit/>
          </a:bodyPr>
          <a:lstStyle>
            <a:lvl1pPr defTabSz="914400">
              <a:spcBef>
                <a:spcPts val="1200"/>
              </a:spcBef>
              <a:buFont typeface="Arial"/>
              <a:defRPr sz="7200" b="1">
                <a:solidFill>
                  <a:srgbClr val="373C37"/>
                </a:solidFill>
                <a:latin typeface="Corbel"/>
                <a:ea typeface="Corbel"/>
                <a:cs typeface="Corbel"/>
                <a:sym typeface="Corbel"/>
              </a:defRPr>
            </a:lvl1pPr>
          </a:lstStyle>
          <a:p>
            <a:r>
              <a:t>Coexisting Disorders</a:t>
            </a:r>
          </a:p>
        </p:txBody>
      </p:sp>
      <p:sp>
        <p:nvSpPr>
          <p:cNvPr id="299" name="Irritable Bowel Disease…"/>
          <p:cNvSpPr txBox="1"/>
          <p:nvPr/>
        </p:nvSpPr>
        <p:spPr>
          <a:xfrm>
            <a:off x="1661854" y="4445000"/>
            <a:ext cx="10144542" cy="4538980"/>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marL="481263" indent="-481263" defTabSz="914400">
              <a:spcBef>
                <a:spcPts val="1200"/>
              </a:spcBef>
              <a:buSzPct val="100000"/>
              <a:buChar char="•"/>
              <a:defRPr sz="4800" b="1">
                <a:solidFill>
                  <a:srgbClr val="64AD45"/>
                </a:solidFill>
                <a:latin typeface="Corbel"/>
                <a:ea typeface="Corbel"/>
                <a:cs typeface="Corbel"/>
                <a:sym typeface="Corbel"/>
              </a:defRPr>
            </a:pPr>
            <a:r>
              <a:t>Irritable Bowel Disease</a:t>
            </a:r>
          </a:p>
          <a:p>
            <a:pPr marL="481263" indent="-481263" defTabSz="914400">
              <a:spcBef>
                <a:spcPts val="1200"/>
              </a:spcBef>
              <a:buSzPct val="100000"/>
              <a:buChar char="•"/>
              <a:defRPr sz="4800" b="1">
                <a:solidFill>
                  <a:srgbClr val="64AD45"/>
                </a:solidFill>
                <a:latin typeface="Corbel"/>
                <a:ea typeface="Corbel"/>
                <a:cs typeface="Corbel"/>
                <a:sym typeface="Corbel"/>
              </a:defRPr>
            </a:pPr>
            <a:r>
              <a:t>TMJ</a:t>
            </a:r>
          </a:p>
          <a:p>
            <a:pPr marL="481263" indent="-481263" defTabSz="914400">
              <a:spcBef>
                <a:spcPts val="1200"/>
              </a:spcBef>
              <a:buSzPct val="100000"/>
              <a:buChar char="•"/>
              <a:defRPr sz="4800" b="1">
                <a:solidFill>
                  <a:srgbClr val="64AD45"/>
                </a:solidFill>
                <a:latin typeface="Corbel"/>
                <a:ea typeface="Corbel"/>
                <a:cs typeface="Corbel"/>
                <a:sym typeface="Corbel"/>
              </a:defRPr>
            </a:pPr>
            <a:r>
              <a:t>Tension/Migraine Headaches	</a:t>
            </a:r>
          </a:p>
          <a:p>
            <a:pPr marL="481263" indent="-481263" defTabSz="914400">
              <a:spcBef>
                <a:spcPts val="1200"/>
              </a:spcBef>
              <a:buSzPct val="100000"/>
              <a:buChar char="•"/>
              <a:defRPr sz="4800" b="1">
                <a:solidFill>
                  <a:srgbClr val="64AD45"/>
                </a:solidFill>
                <a:latin typeface="Corbel"/>
                <a:ea typeface="Corbel"/>
                <a:cs typeface="Corbel"/>
                <a:sym typeface="Corbel"/>
              </a:defRPr>
            </a:pPr>
            <a:r>
              <a:t>Interstitial Cystitis</a:t>
            </a:r>
          </a:p>
          <a:p>
            <a:pPr marL="481263" indent="-481263" defTabSz="914400">
              <a:spcBef>
                <a:spcPts val="1200"/>
              </a:spcBef>
              <a:buSzPct val="100000"/>
              <a:buChar char="•"/>
              <a:defRPr sz="4800" b="1">
                <a:solidFill>
                  <a:srgbClr val="64AD45"/>
                </a:solidFill>
                <a:latin typeface="Corbel"/>
                <a:ea typeface="Corbel"/>
                <a:cs typeface="Corbel"/>
                <a:sym typeface="Corbel"/>
              </a:defRPr>
            </a:pPr>
            <a:r>
              <a:t>Vulvodynia		</a:t>
            </a:r>
          </a:p>
        </p:txBody>
      </p:sp>
      <p:sp>
        <p:nvSpPr>
          <p:cNvPr id="300" name="Psychiatric disorders  (anxiety/depressions/PTSD)…"/>
          <p:cNvSpPr txBox="1"/>
          <p:nvPr/>
        </p:nvSpPr>
        <p:spPr>
          <a:xfrm>
            <a:off x="12319000" y="4445000"/>
            <a:ext cx="10144541" cy="5732780"/>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marL="481263" indent="-481263" defTabSz="914400">
              <a:spcBef>
                <a:spcPts val="1200"/>
              </a:spcBef>
              <a:buSzPct val="100000"/>
              <a:buChar char="•"/>
              <a:defRPr sz="4800" b="1">
                <a:solidFill>
                  <a:srgbClr val="64AD45"/>
                </a:solidFill>
                <a:latin typeface="Corbel"/>
                <a:ea typeface="Corbel"/>
                <a:cs typeface="Corbel"/>
                <a:sym typeface="Corbel"/>
              </a:defRPr>
            </a:pPr>
            <a:r>
              <a:t>Psychiatric disorders </a:t>
            </a:r>
            <a:br/>
            <a:r>
              <a:rPr b="0"/>
              <a:t>(anxiety/depressions/PTSD)</a:t>
            </a:r>
          </a:p>
          <a:p>
            <a:pPr marL="481263" indent="-481263" defTabSz="914400">
              <a:spcBef>
                <a:spcPts val="1200"/>
              </a:spcBef>
              <a:buSzPct val="100000"/>
              <a:buChar char="•"/>
              <a:defRPr sz="4800" b="1">
                <a:solidFill>
                  <a:srgbClr val="64AD45"/>
                </a:solidFill>
                <a:latin typeface="Corbel"/>
                <a:ea typeface="Corbel"/>
                <a:cs typeface="Corbel"/>
                <a:sym typeface="Corbel"/>
              </a:defRPr>
            </a:pPr>
            <a:r>
              <a:t>Sleep disorders with chronic fatigue </a:t>
            </a:r>
            <a:r>
              <a:rPr b="0"/>
              <a:t>(within this arena CFS sits)</a:t>
            </a:r>
          </a:p>
          <a:p>
            <a:pPr marL="481263" indent="-481263" defTabSz="914400">
              <a:spcBef>
                <a:spcPts val="1200"/>
              </a:spcBef>
              <a:buSzPct val="100000"/>
              <a:buChar char="•"/>
              <a:defRPr sz="4800" b="1">
                <a:solidFill>
                  <a:srgbClr val="64AD45"/>
                </a:solidFill>
                <a:latin typeface="Corbel"/>
                <a:ea typeface="Corbel"/>
                <a:cs typeface="Corbel"/>
                <a:sym typeface="Corbel"/>
              </a:defRPr>
            </a:pPr>
            <a:r>
              <a:t>Inflammatory Rheumatologic Diseases </a:t>
            </a:r>
            <a:r>
              <a:rPr b="0"/>
              <a:t>(RA, Psoriatic Arthritis, Sjogren’s Syndrome, SLE)</a:t>
            </a:r>
          </a:p>
        </p:txBody>
      </p:sp>
      <p:pic>
        <p:nvPicPr>
          <p:cNvPr id="301"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15901821" cy="1270000"/>
          </a:xfrm>
          <a:prstGeom prst="rect">
            <a:avLst/>
          </a:prstGeom>
          <a:ln w="12700">
            <a:miter lim="400000"/>
          </a:ln>
        </p:spPr>
      </p:pic>
      <p:sp>
        <p:nvSpPr>
          <p:cNvPr id="302" name="Line"/>
          <p:cNvSpPr/>
          <p:nvPr/>
        </p:nvSpPr>
        <p:spPr>
          <a:xfrm>
            <a:off x="1651000" y="4191000"/>
            <a:ext cx="21082000" cy="0"/>
          </a:xfrm>
          <a:prstGeom prst="line">
            <a:avLst/>
          </a:prstGeom>
          <a:ln w="25400">
            <a:solidFill>
              <a:srgbClr val="373C37">
                <a:alpha val="19693"/>
              </a:srgbClr>
            </a:solidFill>
            <a:miter/>
          </a:ln>
        </p:spPr>
        <p:txBody>
          <a:bodyPr tIns="91439" bIns="91439"/>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Neuroinflammatory disorder of microglial cell activation…"/>
          <p:cNvSpPr txBox="1"/>
          <p:nvPr/>
        </p:nvSpPr>
        <p:spPr>
          <a:xfrm>
            <a:off x="1661854" y="2794000"/>
            <a:ext cx="21209001" cy="8298180"/>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marL="481263" indent="-481263" defTabSz="914400">
              <a:spcBef>
                <a:spcPts val="1200"/>
              </a:spcBef>
              <a:buSzPct val="100000"/>
              <a:buChar char="•"/>
              <a:defRPr sz="4800" b="1">
                <a:solidFill>
                  <a:srgbClr val="373C37"/>
                </a:solidFill>
                <a:latin typeface="Corbel"/>
                <a:ea typeface="Corbel"/>
                <a:cs typeface="Corbel"/>
                <a:sym typeface="Corbel"/>
              </a:defRPr>
            </a:pPr>
            <a:r>
              <a:t>Neuroinflammatory disorder of microglial cell activation</a:t>
            </a:r>
          </a:p>
          <a:p>
            <a:pPr marL="1243263" lvl="2" indent="-481263" defTabSz="914400">
              <a:spcBef>
                <a:spcPts val="1200"/>
              </a:spcBef>
              <a:buSzPct val="100000"/>
              <a:buChar char="•"/>
              <a:defRPr sz="4800">
                <a:solidFill>
                  <a:srgbClr val="373C37"/>
                </a:solidFill>
                <a:latin typeface="Corbel"/>
                <a:ea typeface="Corbel"/>
                <a:cs typeface="Corbel"/>
                <a:sym typeface="Corbel"/>
              </a:defRPr>
            </a:pPr>
            <a:r>
              <a:t>Explains relationship to coexisting disorders</a:t>
            </a:r>
          </a:p>
          <a:p>
            <a:pPr marL="1243263" lvl="2" indent="-481263" defTabSz="914400">
              <a:spcBef>
                <a:spcPts val="1200"/>
              </a:spcBef>
              <a:buSzPct val="100000"/>
              <a:buChar char="•"/>
              <a:defRPr sz="4800">
                <a:solidFill>
                  <a:srgbClr val="373C37"/>
                </a:solidFill>
                <a:latin typeface="Corbel"/>
                <a:ea typeface="Corbel"/>
                <a:cs typeface="Corbel"/>
                <a:sym typeface="Corbel"/>
              </a:defRPr>
            </a:pPr>
            <a:r>
              <a:t>Explains diverse manifestations of FM</a:t>
            </a:r>
          </a:p>
          <a:p>
            <a:pPr marL="1243263" lvl="2" indent="-481263" defTabSz="914400">
              <a:spcBef>
                <a:spcPts val="1200"/>
              </a:spcBef>
              <a:buSzPct val="100000"/>
              <a:buChar char="•"/>
              <a:defRPr sz="4800">
                <a:solidFill>
                  <a:srgbClr val="373C37"/>
                </a:solidFill>
                <a:latin typeface="Corbel"/>
                <a:ea typeface="Corbel"/>
                <a:cs typeface="Corbel"/>
                <a:sym typeface="Corbel"/>
              </a:defRPr>
            </a:pPr>
            <a:r>
              <a:t>No current “standard of care” takes this into account</a:t>
            </a:r>
          </a:p>
          <a:p>
            <a:pPr marL="481263" indent="-481263" defTabSz="914400">
              <a:spcBef>
                <a:spcPts val="2400"/>
              </a:spcBef>
              <a:buSzPct val="100000"/>
              <a:buChar char="•"/>
              <a:defRPr sz="4800" b="1">
                <a:solidFill>
                  <a:srgbClr val="373C37"/>
                </a:solidFill>
                <a:latin typeface="Corbel"/>
                <a:ea typeface="Corbel"/>
                <a:cs typeface="Corbel"/>
                <a:sym typeface="Corbel"/>
              </a:defRPr>
            </a:pPr>
            <a:r>
              <a:t>Every individual treatment plan has to be personalized based on patients history, physical exam, laboratory findings &amp; reaction to treatment strategies.</a:t>
            </a:r>
          </a:p>
          <a:p>
            <a:pPr marL="481263" indent="-481263" defTabSz="914400">
              <a:spcBef>
                <a:spcPts val="2400"/>
              </a:spcBef>
              <a:buSzPct val="100000"/>
              <a:buChar char="•"/>
              <a:defRPr sz="4800" b="1">
                <a:solidFill>
                  <a:srgbClr val="373C37"/>
                </a:solidFill>
                <a:latin typeface="Corbel"/>
                <a:ea typeface="Corbel"/>
                <a:cs typeface="Corbel"/>
                <a:sym typeface="Corbel"/>
              </a:defRPr>
            </a:pPr>
            <a:r>
              <a:t>Chronic Fatigue exists as a subset of patients with disordered, non-restorative sleep resulting in ‘energy crisis’ </a:t>
            </a:r>
          </a:p>
          <a:p>
            <a:pPr marL="481263" indent="-481263" defTabSz="914400">
              <a:spcBef>
                <a:spcPts val="2400"/>
              </a:spcBef>
              <a:buSzPct val="100000"/>
              <a:buChar char="•"/>
              <a:defRPr sz="4800" b="1">
                <a:solidFill>
                  <a:srgbClr val="373C37"/>
                </a:solidFill>
                <a:latin typeface="Corbel"/>
                <a:ea typeface="Corbel"/>
                <a:cs typeface="Corbel"/>
                <a:sym typeface="Corbel"/>
              </a:defRPr>
            </a:pPr>
            <a:r>
              <a:t>Systemic Symptoms may represent disordered HPAG Axis function</a:t>
            </a:r>
          </a:p>
        </p:txBody>
      </p:sp>
      <p:pic>
        <p:nvPicPr>
          <p:cNvPr id="305"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15901821" cy="127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12750028" cy="1270000"/>
          </a:xfrm>
          <a:prstGeom prst="rect">
            <a:avLst/>
          </a:prstGeom>
          <a:ln w="12700">
            <a:miter lim="400000"/>
          </a:ln>
        </p:spPr>
      </p:pic>
      <p:pic>
        <p:nvPicPr>
          <p:cNvPr id="308" name="HPAG-Axis.png" descr="HPAG-Axis.png"/>
          <p:cNvPicPr>
            <a:picLocks noChangeAspect="1"/>
          </p:cNvPicPr>
          <p:nvPr/>
        </p:nvPicPr>
        <p:blipFill>
          <a:blip r:embed="rId3">
            <a:extLst/>
          </a:blip>
          <a:stretch>
            <a:fillRect/>
          </a:stretch>
        </p:blipFill>
        <p:spPr>
          <a:xfrm>
            <a:off x="893482" y="1784051"/>
            <a:ext cx="10160001" cy="10160001"/>
          </a:xfrm>
          <a:prstGeom prst="rect">
            <a:avLst/>
          </a:prstGeom>
          <a:ln w="12700">
            <a:miter lim="400000"/>
          </a:ln>
        </p:spPr>
      </p:pic>
      <p:grpSp>
        <p:nvGrpSpPr>
          <p:cNvPr id="311" name="Group"/>
          <p:cNvGrpSpPr/>
          <p:nvPr/>
        </p:nvGrpSpPr>
        <p:grpSpPr>
          <a:xfrm>
            <a:off x="7758108" y="2285903"/>
            <a:ext cx="8304560" cy="932181"/>
            <a:chOff x="0" y="0"/>
            <a:chExt cx="8304558" cy="932180"/>
          </a:xfrm>
        </p:grpSpPr>
        <p:sp>
          <p:nvSpPr>
            <p:cNvPr id="309" name="Hypothalamus"/>
            <p:cNvSpPr txBox="1"/>
            <p:nvPr/>
          </p:nvSpPr>
          <p:spPr>
            <a:xfrm>
              <a:off x="4419529" y="0"/>
              <a:ext cx="3885030" cy="9321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sz="4800">
                  <a:solidFill>
                    <a:srgbClr val="373C37"/>
                  </a:solidFill>
                  <a:latin typeface="Corbel"/>
                  <a:ea typeface="Corbel"/>
                  <a:cs typeface="Corbel"/>
                  <a:sym typeface="Corbel"/>
                </a:defRPr>
              </a:lvl1pPr>
            </a:lstStyle>
            <a:p>
              <a:r>
                <a:t>Hypothalamus</a:t>
              </a:r>
            </a:p>
          </p:txBody>
        </p:sp>
        <p:sp>
          <p:nvSpPr>
            <p:cNvPr id="310" name="Line"/>
            <p:cNvSpPr/>
            <p:nvPr/>
          </p:nvSpPr>
          <p:spPr>
            <a:xfrm>
              <a:off x="0" y="466090"/>
              <a:ext cx="3885029" cy="1"/>
            </a:xfrm>
            <a:prstGeom prst="line">
              <a:avLst/>
            </a:prstGeom>
            <a:noFill/>
            <a:ln w="12700" cap="flat">
              <a:solidFill>
                <a:srgbClr val="373C37"/>
              </a:solidFill>
              <a:prstDash val="solid"/>
              <a:miter lim="800000"/>
            </a:ln>
            <a:effectLst/>
          </p:spPr>
          <p:txBody>
            <a:bodyPr wrap="square" lIns="91439" tIns="91439" rIns="91439" bIns="91439" numCol="1" anchor="t">
              <a:noAutofit/>
            </a:bodyPr>
            <a:lstStyle/>
            <a:p>
              <a:endParaRPr/>
            </a:p>
          </p:txBody>
        </p:sp>
      </p:grpSp>
      <p:grpSp>
        <p:nvGrpSpPr>
          <p:cNvPr id="314" name="Group"/>
          <p:cNvGrpSpPr/>
          <p:nvPr/>
        </p:nvGrpSpPr>
        <p:grpSpPr>
          <a:xfrm>
            <a:off x="10524683" y="4154618"/>
            <a:ext cx="4051043" cy="932181"/>
            <a:chOff x="0" y="0"/>
            <a:chExt cx="4051041" cy="932180"/>
          </a:xfrm>
        </p:grpSpPr>
        <p:sp>
          <p:nvSpPr>
            <p:cNvPr id="312" name="Pituitary"/>
            <p:cNvSpPr txBox="1"/>
            <p:nvPr/>
          </p:nvSpPr>
          <p:spPr>
            <a:xfrm>
              <a:off x="1691202" y="0"/>
              <a:ext cx="2359840" cy="9321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sz="4800">
                  <a:solidFill>
                    <a:srgbClr val="373C37"/>
                  </a:solidFill>
                  <a:latin typeface="Corbel"/>
                  <a:ea typeface="Corbel"/>
                  <a:cs typeface="Corbel"/>
                  <a:sym typeface="Corbel"/>
                </a:defRPr>
              </a:lvl1pPr>
            </a:lstStyle>
            <a:p>
              <a:r>
                <a:t>Pituitary</a:t>
              </a:r>
            </a:p>
          </p:txBody>
        </p:sp>
        <p:sp>
          <p:nvSpPr>
            <p:cNvPr id="313" name="Line"/>
            <p:cNvSpPr/>
            <p:nvPr/>
          </p:nvSpPr>
          <p:spPr>
            <a:xfrm>
              <a:off x="0" y="466089"/>
              <a:ext cx="1118455" cy="1"/>
            </a:xfrm>
            <a:prstGeom prst="line">
              <a:avLst/>
            </a:prstGeom>
            <a:noFill/>
            <a:ln w="12700" cap="flat">
              <a:solidFill>
                <a:srgbClr val="373C37"/>
              </a:solidFill>
              <a:prstDash val="solid"/>
              <a:miter lim="800000"/>
            </a:ln>
            <a:effectLst/>
          </p:spPr>
          <p:txBody>
            <a:bodyPr wrap="square" lIns="91439" tIns="91439" rIns="91439" bIns="91439" numCol="1" anchor="t">
              <a:noAutofit/>
            </a:bodyPr>
            <a:lstStyle/>
            <a:p>
              <a:endParaRPr/>
            </a:p>
          </p:txBody>
        </p:sp>
      </p:grpSp>
      <p:grpSp>
        <p:nvGrpSpPr>
          <p:cNvPr id="317" name="Group"/>
          <p:cNvGrpSpPr/>
          <p:nvPr/>
        </p:nvGrpSpPr>
        <p:grpSpPr>
          <a:xfrm>
            <a:off x="10980777" y="7283076"/>
            <a:ext cx="3375130" cy="932181"/>
            <a:chOff x="0" y="0"/>
            <a:chExt cx="3375129" cy="932180"/>
          </a:xfrm>
        </p:grpSpPr>
        <p:sp>
          <p:nvSpPr>
            <p:cNvPr id="315" name="Adrenal"/>
            <p:cNvSpPr txBox="1"/>
            <p:nvPr/>
          </p:nvSpPr>
          <p:spPr>
            <a:xfrm>
              <a:off x="1196861" y="0"/>
              <a:ext cx="2178269" cy="9321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sz="4800">
                  <a:solidFill>
                    <a:srgbClr val="373C37"/>
                  </a:solidFill>
                  <a:latin typeface="Corbel"/>
                  <a:ea typeface="Corbel"/>
                  <a:cs typeface="Corbel"/>
                  <a:sym typeface="Corbel"/>
                </a:defRPr>
              </a:lvl1pPr>
            </a:lstStyle>
            <a:p>
              <a:r>
                <a:t>Adrenal</a:t>
              </a:r>
            </a:p>
          </p:txBody>
        </p:sp>
        <p:sp>
          <p:nvSpPr>
            <p:cNvPr id="316" name="Line"/>
            <p:cNvSpPr/>
            <p:nvPr/>
          </p:nvSpPr>
          <p:spPr>
            <a:xfrm>
              <a:off x="0" y="466090"/>
              <a:ext cx="662362" cy="1"/>
            </a:xfrm>
            <a:prstGeom prst="line">
              <a:avLst/>
            </a:prstGeom>
            <a:noFill/>
            <a:ln w="12700" cap="flat">
              <a:solidFill>
                <a:srgbClr val="373C37"/>
              </a:solidFill>
              <a:prstDash val="solid"/>
              <a:miter lim="800000"/>
            </a:ln>
            <a:effectLst/>
          </p:spPr>
          <p:txBody>
            <a:bodyPr wrap="square" lIns="91439" tIns="91439" rIns="91439" bIns="91439" numCol="1" anchor="t">
              <a:noAutofit/>
            </a:bodyPr>
            <a:lstStyle/>
            <a:p>
              <a:endParaRPr/>
            </a:p>
          </p:txBody>
        </p:sp>
      </p:grpSp>
      <p:grpSp>
        <p:nvGrpSpPr>
          <p:cNvPr id="320" name="Group"/>
          <p:cNvGrpSpPr/>
          <p:nvPr/>
        </p:nvGrpSpPr>
        <p:grpSpPr>
          <a:xfrm>
            <a:off x="10123564" y="9353944"/>
            <a:ext cx="4490411" cy="932181"/>
            <a:chOff x="0" y="0"/>
            <a:chExt cx="4490409" cy="932180"/>
          </a:xfrm>
        </p:grpSpPr>
        <p:sp>
          <p:nvSpPr>
            <p:cNvPr id="318" name="Gonadal"/>
            <p:cNvSpPr txBox="1"/>
            <p:nvPr/>
          </p:nvSpPr>
          <p:spPr>
            <a:xfrm>
              <a:off x="2054073" y="0"/>
              <a:ext cx="2436337" cy="9321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sz="4800">
                  <a:solidFill>
                    <a:srgbClr val="373C37"/>
                  </a:solidFill>
                  <a:latin typeface="Corbel"/>
                  <a:ea typeface="Corbel"/>
                  <a:cs typeface="Corbel"/>
                  <a:sym typeface="Corbel"/>
                </a:defRPr>
              </a:lvl1pPr>
            </a:lstStyle>
            <a:p>
              <a:r>
                <a:t>Gonadal </a:t>
              </a:r>
            </a:p>
          </p:txBody>
        </p:sp>
        <p:sp>
          <p:nvSpPr>
            <p:cNvPr id="319" name="Line"/>
            <p:cNvSpPr/>
            <p:nvPr/>
          </p:nvSpPr>
          <p:spPr>
            <a:xfrm>
              <a:off x="0" y="466090"/>
              <a:ext cx="1519574" cy="1"/>
            </a:xfrm>
            <a:prstGeom prst="line">
              <a:avLst/>
            </a:prstGeom>
            <a:noFill/>
            <a:ln w="12700" cap="flat">
              <a:solidFill>
                <a:srgbClr val="373C37"/>
              </a:solidFill>
              <a:prstDash val="solid"/>
              <a:miter lim="800000"/>
            </a:ln>
            <a:effectLst/>
          </p:spPr>
          <p:txBody>
            <a:bodyPr wrap="square" lIns="91439" tIns="91439" rIns="91439" bIns="9143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500"/>
                                        <p:tgtEl>
                                          <p:spTgt spid="311"/>
                                        </p:tgtEl>
                                      </p:cBhvr>
                                    </p:animEffect>
                                  </p:childTnLst>
                                </p:cTn>
                              </p:par>
                            </p:childTnLst>
                          </p:cTn>
                        </p:par>
                        <p:par>
                          <p:cTn id="8" fill="hold">
                            <p:stCondLst>
                              <p:cond delay="500"/>
                            </p:stCondLst>
                            <p:childTnLst>
                              <p:par>
                                <p:cTn id="9" presetID="10" presetClass="entr" presetSubtype="0" fill="hold" grpId="2" nodeType="afterEffect">
                                  <p:stCondLst>
                                    <p:cond delay="0"/>
                                  </p:stCondLst>
                                  <p:childTnLst>
                                    <p:set>
                                      <p:cBhvr>
                                        <p:cTn id="10" dur="1" fill="hold">
                                          <p:stCondLst>
                                            <p:cond delay="0"/>
                                          </p:stCondLst>
                                        </p:cTn>
                                        <p:tgtEl>
                                          <p:spTgt spid="314"/>
                                        </p:tgtEl>
                                        <p:attrNameLst>
                                          <p:attrName>style.visibility</p:attrName>
                                        </p:attrNameLst>
                                      </p:cBhvr>
                                      <p:to>
                                        <p:strVal val="visible"/>
                                      </p:to>
                                    </p:set>
                                    <p:animEffect transition="in" filter="fade">
                                      <p:cBhvr>
                                        <p:cTn id="11" dur="500"/>
                                        <p:tgtEl>
                                          <p:spTgt spid="314"/>
                                        </p:tgtEl>
                                      </p:cBhvr>
                                    </p:animEffect>
                                  </p:childTnLst>
                                </p:cTn>
                              </p:par>
                            </p:childTnLst>
                          </p:cTn>
                        </p:par>
                        <p:par>
                          <p:cTn id="12" fill="hold">
                            <p:stCondLst>
                              <p:cond delay="1000"/>
                            </p:stCondLst>
                            <p:childTnLst>
                              <p:par>
                                <p:cTn id="13" presetID="10" presetClass="entr" presetSubtype="0" fill="hold" grpId="3" nodeType="afterEffect">
                                  <p:stCondLst>
                                    <p:cond delay="0"/>
                                  </p:stCondLst>
                                  <p:childTnLst>
                                    <p:set>
                                      <p:cBhvr>
                                        <p:cTn id="14" dur="1" fill="hold">
                                          <p:stCondLst>
                                            <p:cond delay="0"/>
                                          </p:stCondLst>
                                        </p:cTn>
                                        <p:tgtEl>
                                          <p:spTgt spid="317"/>
                                        </p:tgtEl>
                                        <p:attrNameLst>
                                          <p:attrName>style.visibility</p:attrName>
                                        </p:attrNameLst>
                                      </p:cBhvr>
                                      <p:to>
                                        <p:strVal val="visible"/>
                                      </p:to>
                                    </p:set>
                                    <p:animEffect transition="in" filter="fade">
                                      <p:cBhvr>
                                        <p:cTn id="15" dur="500"/>
                                        <p:tgtEl>
                                          <p:spTgt spid="317"/>
                                        </p:tgtEl>
                                      </p:cBhvr>
                                    </p:animEffect>
                                  </p:childTnLst>
                                </p:cTn>
                              </p:par>
                            </p:childTnLst>
                          </p:cTn>
                        </p:par>
                        <p:par>
                          <p:cTn id="16" fill="hold">
                            <p:stCondLst>
                              <p:cond delay="1500"/>
                            </p:stCondLst>
                            <p:childTnLst>
                              <p:par>
                                <p:cTn id="17" presetID="10" presetClass="entr" presetSubtype="0" fill="hold" grpId="4" nodeType="afterEffect">
                                  <p:stCondLst>
                                    <p:cond delay="0"/>
                                  </p:stCondLst>
                                  <p:childTnLst>
                                    <p:set>
                                      <p:cBhvr>
                                        <p:cTn id="18" dur="1" fill="hold">
                                          <p:stCondLst>
                                            <p:cond delay="0"/>
                                          </p:stCondLst>
                                        </p:cTn>
                                        <p:tgtEl>
                                          <p:spTgt spid="320"/>
                                        </p:tgtEl>
                                        <p:attrNameLst>
                                          <p:attrName>style.visibility</p:attrName>
                                        </p:attrNameLst>
                                      </p:cBhvr>
                                      <p:to>
                                        <p:strVal val="visible"/>
                                      </p:to>
                                    </p:set>
                                    <p:animEffect transition="in" filter="fade">
                                      <p:cBhvr>
                                        <p:cTn id="19" dur="5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1" animBg="1" advAuto="0"/>
      <p:bldP spid="314" grpId="2" animBg="1" advAuto="0"/>
      <p:bldP spid="317" grpId="3" animBg="1" advAuto="0"/>
      <p:bldP spid="320" grpId="4"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12750028" cy="1270000"/>
          </a:xfrm>
          <a:prstGeom prst="rect">
            <a:avLst/>
          </a:prstGeom>
          <a:ln w="12700">
            <a:miter lim="400000"/>
          </a:ln>
        </p:spPr>
      </p:pic>
      <p:pic>
        <p:nvPicPr>
          <p:cNvPr id="323" name="HPAG-Axis.png" descr="HPAG-Axis.png"/>
          <p:cNvPicPr>
            <a:picLocks noChangeAspect="1"/>
          </p:cNvPicPr>
          <p:nvPr/>
        </p:nvPicPr>
        <p:blipFill>
          <a:blip r:embed="rId3">
            <a:extLst/>
          </a:blip>
          <a:stretch>
            <a:fillRect/>
          </a:stretch>
        </p:blipFill>
        <p:spPr>
          <a:xfrm>
            <a:off x="893482" y="1784051"/>
            <a:ext cx="10160001" cy="10160001"/>
          </a:xfrm>
          <a:prstGeom prst="rect">
            <a:avLst/>
          </a:prstGeom>
          <a:ln w="12700">
            <a:miter lim="400000"/>
          </a:ln>
        </p:spPr>
      </p:pic>
      <p:sp>
        <p:nvSpPr>
          <p:cNvPr id="324" name="Recognizing the HPAG axis of dysfunction changes our way of thinking about the diverse symptoms associated with FM"/>
          <p:cNvSpPr txBox="1"/>
          <p:nvPr/>
        </p:nvSpPr>
        <p:spPr>
          <a:xfrm>
            <a:off x="12195425" y="2671397"/>
            <a:ext cx="10713166" cy="24307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defTabSz="914400">
              <a:spcBef>
                <a:spcPts val="1000"/>
              </a:spcBef>
              <a:defRPr sz="4800">
                <a:latin typeface="Corbel"/>
                <a:ea typeface="Corbel"/>
                <a:cs typeface="Corbel"/>
                <a:sym typeface="Corbel"/>
              </a:defRPr>
            </a:lvl1pPr>
          </a:lstStyle>
          <a:p>
            <a:r>
              <a:t>Recognizing the HPAG axis of dysfunction changes our way of thinking about the diverse symptoms associated with FM</a:t>
            </a:r>
          </a:p>
        </p:txBody>
      </p:sp>
      <p:sp>
        <p:nvSpPr>
          <p:cNvPr id="325" name="non-restorative sleep…"/>
          <p:cNvSpPr txBox="1"/>
          <p:nvPr/>
        </p:nvSpPr>
        <p:spPr>
          <a:xfrm>
            <a:off x="18240198" y="5461000"/>
            <a:ext cx="5502930" cy="5034280"/>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marL="360947" indent="-360947" defTabSz="914400">
              <a:spcBef>
                <a:spcPts val="600"/>
              </a:spcBef>
              <a:buSzPct val="100000"/>
              <a:buChar char="•"/>
              <a:defRPr b="1">
                <a:solidFill>
                  <a:srgbClr val="64AD45"/>
                </a:solidFill>
                <a:latin typeface="Corbel"/>
                <a:ea typeface="Corbel"/>
                <a:cs typeface="Corbel"/>
                <a:sym typeface="Corbel"/>
              </a:defRPr>
            </a:pPr>
            <a:r>
              <a:t>non-restorative sleep</a:t>
            </a:r>
          </a:p>
          <a:p>
            <a:pPr marL="360947" indent="-360947" defTabSz="914400">
              <a:spcBef>
                <a:spcPts val="600"/>
              </a:spcBef>
              <a:buSzPct val="100000"/>
              <a:buChar char="•"/>
              <a:defRPr b="1">
                <a:solidFill>
                  <a:srgbClr val="64AD45"/>
                </a:solidFill>
                <a:latin typeface="Corbel"/>
                <a:ea typeface="Corbel"/>
                <a:cs typeface="Corbel"/>
                <a:sym typeface="Corbel"/>
              </a:defRPr>
            </a:pPr>
            <a:r>
              <a:t>bowel dysfunction</a:t>
            </a:r>
          </a:p>
          <a:p>
            <a:pPr marL="360947" indent="-360947" defTabSz="914400">
              <a:spcBef>
                <a:spcPts val="600"/>
              </a:spcBef>
              <a:buSzPct val="100000"/>
              <a:buChar char="•"/>
              <a:defRPr b="1">
                <a:solidFill>
                  <a:srgbClr val="64AD45"/>
                </a:solidFill>
                <a:latin typeface="Corbel"/>
                <a:ea typeface="Corbel"/>
                <a:cs typeface="Corbel"/>
                <a:sym typeface="Corbel"/>
              </a:defRPr>
            </a:pPr>
            <a:r>
              <a:t>irregular hormone levels</a:t>
            </a:r>
          </a:p>
          <a:p>
            <a:pPr marL="360947" indent="-360947" defTabSz="914400">
              <a:spcBef>
                <a:spcPts val="600"/>
              </a:spcBef>
              <a:buSzPct val="100000"/>
              <a:buChar char="•"/>
              <a:defRPr b="1">
                <a:solidFill>
                  <a:srgbClr val="64AD45"/>
                </a:solidFill>
                <a:latin typeface="Corbel"/>
                <a:ea typeface="Corbel"/>
                <a:cs typeface="Corbel"/>
                <a:sym typeface="Corbel"/>
              </a:defRPr>
            </a:pPr>
            <a:r>
              <a:t>irritability</a:t>
            </a:r>
          </a:p>
          <a:p>
            <a:pPr marL="360947" indent="-360947" defTabSz="914400">
              <a:spcBef>
                <a:spcPts val="600"/>
              </a:spcBef>
              <a:buSzPct val="100000"/>
              <a:buChar char="•"/>
              <a:defRPr b="1">
                <a:solidFill>
                  <a:srgbClr val="64AD45"/>
                </a:solidFill>
                <a:latin typeface="Corbel"/>
                <a:ea typeface="Corbel"/>
                <a:cs typeface="Corbel"/>
                <a:sym typeface="Corbel"/>
              </a:defRPr>
            </a:pPr>
            <a:r>
              <a:t>mood swings/depression/anxiety	recurrent infections</a:t>
            </a:r>
          </a:p>
          <a:p>
            <a:pPr marL="360947" indent="-360947" defTabSz="914400">
              <a:spcBef>
                <a:spcPts val="600"/>
              </a:spcBef>
              <a:buSzPct val="100000"/>
              <a:buChar char="•"/>
              <a:defRPr b="1">
                <a:solidFill>
                  <a:srgbClr val="64AD45"/>
                </a:solidFill>
                <a:latin typeface="Corbel"/>
                <a:ea typeface="Corbel"/>
                <a:cs typeface="Corbel"/>
                <a:sym typeface="Corbel"/>
              </a:defRPr>
            </a:pPr>
            <a:r>
              <a:t>pain/tactile sensitivity</a:t>
            </a:r>
          </a:p>
        </p:txBody>
      </p:sp>
      <p:sp>
        <p:nvSpPr>
          <p:cNvPr id="326" name="exhaustion…"/>
          <p:cNvSpPr txBox="1"/>
          <p:nvPr/>
        </p:nvSpPr>
        <p:spPr>
          <a:xfrm>
            <a:off x="12206416" y="5461000"/>
            <a:ext cx="5943962" cy="5821680"/>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marL="360947" indent="-360947" defTabSz="914400">
              <a:spcBef>
                <a:spcPts val="600"/>
              </a:spcBef>
              <a:buSzPct val="100000"/>
              <a:buChar char="•"/>
              <a:defRPr b="1">
                <a:solidFill>
                  <a:srgbClr val="64AD45"/>
                </a:solidFill>
                <a:latin typeface="Corbel"/>
                <a:ea typeface="Corbel"/>
                <a:cs typeface="Corbel"/>
                <a:sym typeface="Corbel"/>
              </a:defRPr>
            </a:pPr>
            <a:r>
              <a:t>exhaustion</a:t>
            </a:r>
          </a:p>
          <a:p>
            <a:pPr marL="360947" indent="-360947" defTabSz="914400">
              <a:spcBef>
                <a:spcPts val="600"/>
              </a:spcBef>
              <a:buSzPct val="100000"/>
              <a:buChar char="•"/>
              <a:defRPr b="1">
                <a:solidFill>
                  <a:srgbClr val="64AD45"/>
                </a:solidFill>
                <a:latin typeface="Corbel"/>
                <a:ea typeface="Corbel"/>
                <a:cs typeface="Corbel"/>
                <a:sym typeface="Corbel"/>
              </a:defRPr>
            </a:pPr>
            <a:r>
              <a:t>achiness</a:t>
            </a:r>
          </a:p>
          <a:p>
            <a:pPr marL="360947" indent="-360947" defTabSz="914400">
              <a:spcBef>
                <a:spcPts val="600"/>
              </a:spcBef>
              <a:buSzPct val="100000"/>
              <a:buChar char="•"/>
              <a:defRPr b="1">
                <a:solidFill>
                  <a:srgbClr val="64AD45"/>
                </a:solidFill>
                <a:latin typeface="Corbel"/>
                <a:ea typeface="Corbel"/>
                <a:cs typeface="Corbel"/>
                <a:sym typeface="Corbel"/>
              </a:defRPr>
            </a:pPr>
            <a:r>
              <a:t>weight gain 		</a:t>
            </a:r>
          </a:p>
          <a:p>
            <a:pPr marL="360947" indent="-360947" defTabSz="914400">
              <a:spcBef>
                <a:spcPts val="600"/>
              </a:spcBef>
              <a:buSzPct val="100000"/>
              <a:buChar char="•"/>
              <a:defRPr b="1">
                <a:solidFill>
                  <a:srgbClr val="64AD45"/>
                </a:solidFill>
                <a:latin typeface="Corbel"/>
                <a:ea typeface="Corbel"/>
                <a:cs typeface="Corbel"/>
                <a:sym typeface="Corbel"/>
              </a:defRPr>
            </a:pPr>
            <a:r>
              <a:t>brain fog</a:t>
            </a:r>
          </a:p>
          <a:p>
            <a:pPr marL="360947" indent="-360947" defTabSz="914400">
              <a:spcBef>
                <a:spcPts val="600"/>
              </a:spcBef>
              <a:buSzPct val="100000"/>
              <a:buChar char="•"/>
              <a:defRPr b="1">
                <a:solidFill>
                  <a:srgbClr val="64AD45"/>
                </a:solidFill>
                <a:latin typeface="Corbel"/>
                <a:ea typeface="Corbel"/>
                <a:cs typeface="Corbel"/>
                <a:sym typeface="Corbel"/>
              </a:defRPr>
            </a:pPr>
            <a:r>
              <a:t>increased thirst</a:t>
            </a:r>
          </a:p>
          <a:p>
            <a:pPr marL="360947" indent="-360947" defTabSz="914400">
              <a:spcBef>
                <a:spcPts val="600"/>
              </a:spcBef>
              <a:buSzPct val="100000"/>
              <a:buChar char="•"/>
              <a:defRPr b="1">
                <a:solidFill>
                  <a:srgbClr val="64AD45"/>
                </a:solidFill>
                <a:latin typeface="Corbel"/>
                <a:ea typeface="Corbel"/>
                <a:cs typeface="Corbel"/>
                <a:sym typeface="Corbel"/>
              </a:defRPr>
            </a:pPr>
            <a:r>
              <a:t>low blood pressure	</a:t>
            </a:r>
          </a:p>
          <a:p>
            <a:pPr marL="360947" indent="-360947" defTabSz="914400">
              <a:spcBef>
                <a:spcPts val="600"/>
              </a:spcBef>
              <a:buSzPct val="100000"/>
              <a:buChar char="•"/>
              <a:defRPr b="1">
                <a:solidFill>
                  <a:srgbClr val="64AD45"/>
                </a:solidFill>
                <a:latin typeface="Corbel"/>
                <a:ea typeface="Corbel"/>
                <a:cs typeface="Corbel"/>
                <a:sym typeface="Corbel"/>
              </a:defRPr>
            </a:pPr>
            <a:r>
              <a:t>blood pressure fluctuations</a:t>
            </a:r>
          </a:p>
          <a:p>
            <a:pPr marL="360947" indent="-360947" defTabSz="914400">
              <a:spcBef>
                <a:spcPts val="600"/>
              </a:spcBef>
              <a:buSzPct val="100000"/>
              <a:buChar char="•"/>
              <a:defRPr b="1">
                <a:solidFill>
                  <a:srgbClr val="64AD45"/>
                </a:solidFill>
                <a:latin typeface="Corbel"/>
                <a:ea typeface="Corbel"/>
                <a:cs typeface="Corbel"/>
                <a:sym typeface="Corbel"/>
              </a:defRPr>
            </a:pPr>
            <a:r>
              <a:t>sexual dysfunction	</a:t>
            </a:r>
          </a:p>
          <a:p>
            <a:pPr marL="360947" indent="-360947" defTabSz="914400">
              <a:spcBef>
                <a:spcPts val="600"/>
              </a:spcBef>
              <a:buSzPct val="100000"/>
              <a:buChar char="•"/>
              <a:defRPr b="1">
                <a:solidFill>
                  <a:srgbClr val="64AD45"/>
                </a:solidFill>
                <a:latin typeface="Corbel"/>
                <a:ea typeface="Corbel"/>
                <a:cs typeface="Corbel"/>
                <a:sym typeface="Corbel"/>
              </a:defRPr>
            </a:pPr>
            <a:r>
              <a:t>disordered sleep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FM and CFS@2x.png" descr="FM and CFS@2x.png"/>
          <p:cNvPicPr>
            <a:picLocks noChangeAspect="1"/>
          </p:cNvPicPr>
          <p:nvPr/>
        </p:nvPicPr>
        <p:blipFill>
          <a:blip r:embed="rId2" cstate="email">
            <a:alphaModFix amt="50695"/>
            <a:extLst>
              <a:ext uri="{28A0092B-C50C-407E-A947-70E740481C1C}">
                <a14:useLocalDpi xmlns:a14="http://schemas.microsoft.com/office/drawing/2010/main"/>
              </a:ext>
            </a:extLst>
          </a:blip>
          <a:stretch>
            <a:fillRect/>
          </a:stretch>
        </p:blipFill>
        <p:spPr>
          <a:xfrm>
            <a:off x="5437981" y="3517900"/>
            <a:ext cx="13520855" cy="762000"/>
          </a:xfrm>
          <a:prstGeom prst="rect">
            <a:avLst/>
          </a:prstGeom>
          <a:ln w="12700">
            <a:miter lim="400000"/>
          </a:ln>
        </p:spPr>
      </p:pic>
      <p:sp>
        <p:nvSpPr>
          <p:cNvPr id="329" name="Line"/>
          <p:cNvSpPr/>
          <p:nvPr/>
        </p:nvSpPr>
        <p:spPr>
          <a:xfrm>
            <a:off x="4445000" y="4674575"/>
            <a:ext cx="15481299" cy="1"/>
          </a:xfrm>
          <a:prstGeom prst="line">
            <a:avLst/>
          </a:prstGeom>
          <a:ln w="25400">
            <a:solidFill>
              <a:srgbClr val="FFFFFF">
                <a:alpha val="50231"/>
              </a:srgbClr>
            </a:solidFill>
            <a:miter/>
          </a:ln>
        </p:spPr>
        <p:txBody>
          <a:bodyPr tIns="91439" bIns="91439"/>
          <a:lstStyle/>
          <a:p>
            <a:endParaRPr/>
          </a:p>
        </p:txBody>
      </p:sp>
      <p:pic>
        <p:nvPicPr>
          <p:cNvPr id="330" name="pasted-image.pdf" descr="pasted-image.pdf"/>
          <p:cNvPicPr>
            <a:picLocks noChangeAspect="1"/>
          </p:cNvPicPr>
          <p:nvPr/>
        </p:nvPicPr>
        <p:blipFill>
          <a:blip r:embed="rId3">
            <a:extLst/>
          </a:blip>
          <a:stretch>
            <a:fillRect/>
          </a:stretch>
        </p:blipFill>
        <p:spPr>
          <a:xfrm>
            <a:off x="3978465" y="5071092"/>
            <a:ext cx="16477870" cy="205371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Thorough Medical History &amp; Physical Exam…"/>
          <p:cNvSpPr txBox="1"/>
          <p:nvPr/>
        </p:nvSpPr>
        <p:spPr>
          <a:xfrm>
            <a:off x="1661854" y="2794000"/>
            <a:ext cx="21209001" cy="1833880"/>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marL="641684" indent="-641684" defTabSz="914400">
              <a:spcBef>
                <a:spcPts val="1200"/>
              </a:spcBef>
              <a:buSzPct val="100000"/>
              <a:buAutoNum type="arabicPeriod"/>
              <a:defRPr sz="4800" b="1">
                <a:solidFill>
                  <a:srgbClr val="373C37"/>
                </a:solidFill>
                <a:latin typeface="Corbel"/>
                <a:ea typeface="Corbel"/>
                <a:cs typeface="Corbel"/>
                <a:sym typeface="Corbel"/>
              </a:defRPr>
            </a:pPr>
            <a:r>
              <a:t>Thorough Medical History &amp; Physical Exam</a:t>
            </a:r>
          </a:p>
          <a:p>
            <a:pPr marL="641684" indent="-641684" defTabSz="914400">
              <a:spcBef>
                <a:spcPts val="1200"/>
              </a:spcBef>
              <a:buSzPct val="100000"/>
              <a:buAutoNum type="arabicPeriod"/>
              <a:defRPr sz="4800" b="1">
                <a:solidFill>
                  <a:srgbClr val="373C37"/>
                </a:solidFill>
                <a:latin typeface="Corbel"/>
                <a:ea typeface="Corbel"/>
                <a:cs typeface="Corbel"/>
                <a:sym typeface="Corbel"/>
              </a:defRPr>
            </a:pPr>
            <a:r>
              <a:t>Thorough Laboratory Evaluation</a:t>
            </a:r>
          </a:p>
        </p:txBody>
      </p:sp>
      <p:pic>
        <p:nvPicPr>
          <p:cNvPr id="333"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10189765" cy="1270000"/>
          </a:xfrm>
          <a:prstGeom prst="rect">
            <a:avLst/>
          </a:prstGeom>
          <a:ln w="12700">
            <a:miter lim="400000"/>
          </a:ln>
        </p:spPr>
      </p:pic>
      <p:sp>
        <p:nvSpPr>
          <p:cNvPr id="334" name="Complete Blood Count…"/>
          <p:cNvSpPr txBox="1"/>
          <p:nvPr/>
        </p:nvSpPr>
        <p:spPr>
          <a:xfrm>
            <a:off x="2376901" y="4572000"/>
            <a:ext cx="9817196" cy="6786880"/>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marL="360947" indent="-360947" defTabSz="914400">
              <a:spcBef>
                <a:spcPts val="600"/>
              </a:spcBef>
              <a:buSzPct val="100000"/>
              <a:buChar char="•"/>
              <a:defRPr b="1">
                <a:solidFill>
                  <a:srgbClr val="64AD45"/>
                </a:solidFill>
                <a:latin typeface="Corbel"/>
                <a:ea typeface="Corbel"/>
                <a:cs typeface="Corbel"/>
                <a:sym typeface="Corbel"/>
              </a:defRPr>
            </a:pPr>
            <a:r>
              <a:t>Complete Blood Count		</a:t>
            </a:r>
          </a:p>
          <a:p>
            <a:pPr marL="360947" indent="-360947" defTabSz="914400">
              <a:spcBef>
                <a:spcPts val="600"/>
              </a:spcBef>
              <a:buSzPct val="100000"/>
              <a:buChar char="•"/>
              <a:defRPr b="1">
                <a:solidFill>
                  <a:srgbClr val="64AD45"/>
                </a:solidFill>
                <a:latin typeface="Corbel"/>
                <a:ea typeface="Corbel"/>
                <a:cs typeface="Corbel"/>
                <a:sym typeface="Corbel"/>
              </a:defRPr>
            </a:pPr>
            <a:r>
              <a:t>Comprehensive Metabolic Panel</a:t>
            </a:r>
          </a:p>
          <a:p>
            <a:pPr marL="360947" indent="-360947" defTabSz="914400">
              <a:spcBef>
                <a:spcPts val="600"/>
              </a:spcBef>
              <a:buSzPct val="100000"/>
              <a:buChar char="•"/>
              <a:defRPr b="1">
                <a:solidFill>
                  <a:srgbClr val="64AD45"/>
                </a:solidFill>
                <a:latin typeface="Corbel"/>
                <a:ea typeface="Corbel"/>
                <a:cs typeface="Corbel"/>
                <a:sym typeface="Corbel"/>
              </a:defRPr>
            </a:pPr>
            <a:r>
              <a:t>Thyroid levels </a:t>
            </a:r>
            <a:r>
              <a:rPr b="0"/>
              <a:t>(including TSH, FT4, FT3, RT3, thyroid antibodies)</a:t>
            </a:r>
          </a:p>
          <a:p>
            <a:pPr marL="360947" indent="-360947" defTabSz="914400">
              <a:spcBef>
                <a:spcPts val="600"/>
              </a:spcBef>
              <a:buSzPct val="100000"/>
              <a:buChar char="•"/>
              <a:defRPr b="1">
                <a:solidFill>
                  <a:srgbClr val="64AD45"/>
                </a:solidFill>
                <a:latin typeface="Corbel"/>
                <a:ea typeface="Corbel"/>
                <a:cs typeface="Corbel"/>
                <a:sym typeface="Corbel"/>
              </a:defRPr>
            </a:pPr>
            <a:r>
              <a:t>Inflammatory markers and autoimmune markers </a:t>
            </a:r>
            <a:r>
              <a:rPr b="0"/>
              <a:t>(ESR, CRP, ANA, RF, ferritin, thyroid antibodies, celiac panel)</a:t>
            </a:r>
          </a:p>
          <a:p>
            <a:pPr marL="360947" indent="-360947" defTabSz="914400">
              <a:spcBef>
                <a:spcPts val="600"/>
              </a:spcBef>
              <a:buSzPct val="100000"/>
              <a:buChar char="•"/>
              <a:defRPr b="1">
                <a:solidFill>
                  <a:srgbClr val="64AD45"/>
                </a:solidFill>
                <a:latin typeface="Corbel"/>
                <a:ea typeface="Corbel"/>
                <a:cs typeface="Corbel"/>
                <a:sym typeface="Corbel"/>
              </a:defRPr>
            </a:pPr>
            <a:r>
              <a:t>Muscle Enzymes </a:t>
            </a:r>
            <a:r>
              <a:rPr b="0"/>
              <a:t>(CPK)</a:t>
            </a:r>
          </a:p>
          <a:p>
            <a:pPr marL="360947" indent="-360947" defTabSz="914400">
              <a:spcBef>
                <a:spcPts val="600"/>
              </a:spcBef>
              <a:buSzPct val="100000"/>
              <a:buChar char="•"/>
              <a:defRPr b="1">
                <a:solidFill>
                  <a:srgbClr val="64AD45"/>
                </a:solidFill>
                <a:latin typeface="Corbel"/>
                <a:ea typeface="Corbel"/>
                <a:cs typeface="Corbel"/>
                <a:sym typeface="Corbel"/>
              </a:defRPr>
            </a:pPr>
            <a:r>
              <a:t>Iron panel, ferritin</a:t>
            </a:r>
          </a:p>
          <a:p>
            <a:pPr marL="360947" indent="-360947" defTabSz="914400">
              <a:spcBef>
                <a:spcPts val="600"/>
              </a:spcBef>
              <a:buSzPct val="100000"/>
              <a:buChar char="•"/>
              <a:defRPr b="1">
                <a:solidFill>
                  <a:srgbClr val="64AD45"/>
                </a:solidFill>
                <a:latin typeface="Corbel"/>
                <a:ea typeface="Corbel"/>
                <a:cs typeface="Corbel"/>
                <a:sym typeface="Corbel"/>
              </a:defRPr>
            </a:pPr>
            <a:r>
              <a:t>Nutrient analysis </a:t>
            </a:r>
            <a:r>
              <a:rPr b="0"/>
              <a:t>(Vitamin B12, D, A, folate, magnesium, selenium, zinc)</a:t>
            </a:r>
          </a:p>
        </p:txBody>
      </p:sp>
      <p:sp>
        <p:nvSpPr>
          <p:cNvPr id="335" name="Hormone analysis (gender specific)…"/>
          <p:cNvSpPr txBox="1"/>
          <p:nvPr/>
        </p:nvSpPr>
        <p:spPr>
          <a:xfrm>
            <a:off x="12186851" y="4572000"/>
            <a:ext cx="9817196" cy="6151880"/>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marL="360947" indent="-360947" defTabSz="914400">
              <a:spcBef>
                <a:spcPts val="600"/>
              </a:spcBef>
              <a:buSzPct val="100000"/>
              <a:buChar char="•"/>
              <a:defRPr b="1">
                <a:solidFill>
                  <a:srgbClr val="64AD45"/>
                </a:solidFill>
                <a:latin typeface="Corbel"/>
                <a:ea typeface="Corbel"/>
                <a:cs typeface="Corbel"/>
                <a:sym typeface="Corbel"/>
              </a:defRPr>
            </a:pPr>
            <a:r>
              <a:t>Hormone analysis </a:t>
            </a:r>
            <a:r>
              <a:rPr b="0"/>
              <a:t>(gender specific)</a:t>
            </a:r>
          </a:p>
          <a:p>
            <a:pPr marL="360947" indent="-360947" defTabSz="914400">
              <a:spcBef>
                <a:spcPts val="600"/>
              </a:spcBef>
              <a:buSzPct val="100000"/>
              <a:buChar char="•"/>
              <a:defRPr b="1">
                <a:solidFill>
                  <a:srgbClr val="64AD45"/>
                </a:solidFill>
                <a:latin typeface="Corbel"/>
                <a:ea typeface="Corbel"/>
                <a:cs typeface="Corbel"/>
                <a:sym typeface="Corbel"/>
              </a:defRPr>
            </a:pPr>
            <a:r>
              <a:t>Morning Cortisol </a:t>
            </a:r>
            <a:r>
              <a:rPr b="0"/>
              <a:t>(or nighttime salivary cortisol level)</a:t>
            </a:r>
          </a:p>
          <a:p>
            <a:pPr marL="360947" indent="-360947" defTabSz="914400">
              <a:spcBef>
                <a:spcPts val="600"/>
              </a:spcBef>
              <a:buSzPct val="100000"/>
              <a:buChar char="•"/>
              <a:defRPr b="1">
                <a:solidFill>
                  <a:srgbClr val="64AD45"/>
                </a:solidFill>
                <a:latin typeface="Corbel"/>
                <a:ea typeface="Corbel"/>
                <a:cs typeface="Corbel"/>
                <a:sym typeface="Corbel"/>
              </a:defRPr>
            </a:pPr>
            <a:r>
              <a:t>Sugar metabolism </a:t>
            </a:r>
            <a:r>
              <a:rPr b="0"/>
              <a:t>(fasting glucose, A1c, insulin, LDH)</a:t>
            </a:r>
            <a:r>
              <a:t> </a:t>
            </a:r>
          </a:p>
          <a:p>
            <a:pPr marL="360947" indent="-360947" defTabSz="914400">
              <a:spcBef>
                <a:spcPts val="600"/>
              </a:spcBef>
              <a:buSzPct val="100000"/>
              <a:buChar char="•"/>
              <a:defRPr b="1">
                <a:solidFill>
                  <a:srgbClr val="64AD45"/>
                </a:solidFill>
                <a:latin typeface="Corbel"/>
                <a:ea typeface="Corbel"/>
                <a:cs typeface="Corbel"/>
                <a:sym typeface="Corbel"/>
              </a:defRPr>
            </a:pPr>
            <a:r>
              <a:t>Sleep Study</a:t>
            </a:r>
          </a:p>
          <a:p>
            <a:pPr marL="360947" indent="-360947" defTabSz="914400">
              <a:spcBef>
                <a:spcPts val="600"/>
              </a:spcBef>
              <a:buSzPct val="100000"/>
              <a:buChar char="•"/>
              <a:defRPr b="1">
                <a:solidFill>
                  <a:srgbClr val="64AD45"/>
                </a:solidFill>
                <a:latin typeface="Corbel"/>
                <a:ea typeface="Corbel"/>
                <a:cs typeface="Corbel"/>
                <a:sym typeface="Corbel"/>
              </a:defRPr>
            </a:pPr>
            <a:r>
              <a:t>Advanced Testing: viral titers, tick born illness analysis, organic acid testing</a:t>
            </a:r>
          </a:p>
          <a:p>
            <a:pPr marL="360947" indent="-360947" defTabSz="914400">
              <a:spcBef>
                <a:spcPts val="600"/>
              </a:spcBef>
              <a:buSzPct val="100000"/>
              <a:buChar char="•"/>
              <a:defRPr b="1">
                <a:solidFill>
                  <a:srgbClr val="64AD45"/>
                </a:solidFill>
                <a:latin typeface="Corbel"/>
                <a:ea typeface="Corbel"/>
                <a:cs typeface="Corbel"/>
                <a:sym typeface="Corbel"/>
              </a:defRPr>
            </a:pPr>
            <a:r>
              <a:t>Advanced stool analysis, heavy metal analysis, immune modulation </a:t>
            </a:r>
            <a:r>
              <a:rPr b="0"/>
              <a:t>(C4a, C3a, NK Cell/CD57)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4AC00"/>
            </a:gs>
            <a:gs pos="100000">
              <a:srgbClr val="0088BB"/>
            </a:gs>
          </a:gsLst>
          <a:lin ang="18000000" scaled="0"/>
        </a:gradFill>
        <a:effectLst/>
      </p:bgPr>
    </p:bg>
    <p:spTree>
      <p:nvGrpSpPr>
        <p:cNvPr id="1" name=""/>
        <p:cNvGrpSpPr/>
        <p:nvPr/>
      </p:nvGrpSpPr>
      <p:grpSpPr>
        <a:xfrm>
          <a:off x="0" y="0"/>
          <a:ext cx="0" cy="0"/>
          <a:chOff x="0" y="0"/>
          <a:chExt cx="0" cy="0"/>
        </a:xfrm>
      </p:grpSpPr>
      <p:pic>
        <p:nvPicPr>
          <p:cNvPr id="140" name="golden-oak-screenshot.png" descr="golden-oak-screenshot.png"/>
          <p:cNvPicPr>
            <a:picLocks noChangeAspect="1"/>
          </p:cNvPicPr>
          <p:nvPr/>
        </p:nvPicPr>
        <p:blipFill>
          <a:blip r:embed="rId2">
            <a:alphaModFix amt="32451"/>
            <a:extLst/>
          </a:blip>
          <a:stretch>
            <a:fillRect/>
          </a:stretch>
        </p:blipFill>
        <p:spPr>
          <a:xfrm>
            <a:off x="-6023" y="0"/>
            <a:ext cx="24396046" cy="13716000"/>
          </a:xfrm>
          <a:prstGeom prst="rect">
            <a:avLst/>
          </a:prstGeom>
          <a:ln w="12700">
            <a:miter lim="400000"/>
          </a:ln>
        </p:spPr>
      </p:pic>
      <p:pic>
        <p:nvPicPr>
          <p:cNvPr id="141" name="RIFMLogo-White.png" descr="RIFMLogo-Whi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8961" y="271425"/>
            <a:ext cx="16635524" cy="110903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1" nodeType="afterEffect">
                                  <p:stCondLst>
                                    <p:cond delay="0"/>
                                  </p:stCondLst>
                                  <p:childTnLst>
                                    <p:animScale>
                                      <p:cBhvr>
                                        <p:cTn id="6" dur="1500" fill="hold"/>
                                        <p:tgtEl>
                                          <p:spTgt spid="141"/>
                                        </p:tgtEl>
                                      </p:cBhvr>
                                      <p:by x="200000" y="200000"/>
                                    </p:animScale>
                                  </p:childTnLst>
                                </p:cTn>
                              </p:par>
                            </p:childTnLst>
                          </p:cTn>
                        </p:par>
                        <p:par>
                          <p:cTn id="7" fill="hold">
                            <p:stCondLst>
                              <p:cond delay="0"/>
                            </p:stCondLst>
                            <p:childTnLst>
                              <p:par>
                                <p:cTn id="8" presetID="-1" presetClass="path" presetSubtype="0" accel="50000" decel="50000" fill="hold" nodeType="withEffect">
                                  <p:stCondLst>
                                    <p:cond delay="0"/>
                                  </p:stCondLst>
                                  <p:childTnLst>
                                    <p:animMotion origin="layout" path="M 0.000000 0.000000 L -0.000342 0.361078" pathEditMode="relative">
                                      <p:cBhvr>
                                        <p:cTn id="9" dur="1500" fill="hold"/>
                                        <p:tgtEl>
                                          <p:spTgt spid="14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FM and CFS@2x.png" descr="FM and CFS@2x.png"/>
          <p:cNvPicPr>
            <a:picLocks noChangeAspect="1"/>
          </p:cNvPicPr>
          <p:nvPr/>
        </p:nvPicPr>
        <p:blipFill>
          <a:blip r:embed="rId2" cstate="email">
            <a:alphaModFix amt="50695"/>
            <a:extLst>
              <a:ext uri="{28A0092B-C50C-407E-A947-70E740481C1C}">
                <a14:useLocalDpi xmlns:a14="http://schemas.microsoft.com/office/drawing/2010/main"/>
              </a:ext>
            </a:extLst>
          </a:blip>
          <a:stretch>
            <a:fillRect/>
          </a:stretch>
        </p:blipFill>
        <p:spPr>
          <a:xfrm>
            <a:off x="5437981" y="3517900"/>
            <a:ext cx="13520855" cy="762000"/>
          </a:xfrm>
          <a:prstGeom prst="rect">
            <a:avLst/>
          </a:prstGeom>
          <a:ln w="12700">
            <a:miter lim="400000"/>
          </a:ln>
        </p:spPr>
      </p:pic>
      <p:sp>
        <p:nvSpPr>
          <p:cNvPr id="338" name="Line"/>
          <p:cNvSpPr/>
          <p:nvPr/>
        </p:nvSpPr>
        <p:spPr>
          <a:xfrm>
            <a:off x="4445000" y="4674575"/>
            <a:ext cx="15481299" cy="1"/>
          </a:xfrm>
          <a:prstGeom prst="line">
            <a:avLst/>
          </a:prstGeom>
          <a:ln w="25400">
            <a:solidFill>
              <a:srgbClr val="FFFFFF">
                <a:alpha val="50231"/>
              </a:srgbClr>
            </a:solidFill>
            <a:miter/>
          </a:ln>
        </p:spPr>
        <p:txBody>
          <a:bodyPr tIns="91439" bIns="91439"/>
          <a:lstStyle/>
          <a:p>
            <a:endParaRPr/>
          </a:p>
        </p:txBody>
      </p:sp>
      <p:pic>
        <p:nvPicPr>
          <p:cNvPr id="339" name="pasted-image.pdf" descr="pasted-image.pdf"/>
          <p:cNvPicPr>
            <a:picLocks noChangeAspect="1"/>
          </p:cNvPicPr>
          <p:nvPr/>
        </p:nvPicPr>
        <p:blipFill>
          <a:blip r:embed="rId3">
            <a:extLst/>
          </a:blip>
          <a:stretch>
            <a:fillRect/>
          </a:stretch>
        </p:blipFill>
        <p:spPr>
          <a:xfrm>
            <a:off x="5475604" y="5069251"/>
            <a:ext cx="13432791" cy="205371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All treatment must be individualized based on:…"/>
          <p:cNvSpPr txBox="1"/>
          <p:nvPr/>
        </p:nvSpPr>
        <p:spPr>
          <a:xfrm>
            <a:off x="1661854" y="2793999"/>
            <a:ext cx="22066150" cy="70535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defTabSz="914400">
              <a:spcBef>
                <a:spcPts val="1200"/>
              </a:spcBef>
              <a:defRPr sz="6000" b="1">
                <a:solidFill>
                  <a:srgbClr val="373C37"/>
                </a:solidFill>
                <a:latin typeface="Corbel"/>
                <a:ea typeface="Corbel"/>
                <a:cs typeface="Corbel"/>
                <a:sym typeface="Corbel"/>
              </a:defRPr>
            </a:pPr>
            <a:r>
              <a:t>All treatment </a:t>
            </a:r>
            <a:r>
              <a:rPr i="1"/>
              <a:t>must</a:t>
            </a:r>
            <a:r>
              <a:t> be individualized based on:</a:t>
            </a:r>
          </a:p>
          <a:p>
            <a:pPr marL="601578" indent="-601578" defTabSz="914400">
              <a:spcBef>
                <a:spcPts val="1200"/>
              </a:spcBef>
              <a:buSzPct val="100000"/>
              <a:buChar char="•"/>
              <a:defRPr sz="4800" b="1">
                <a:solidFill>
                  <a:srgbClr val="64AD45"/>
                </a:solidFill>
                <a:latin typeface="Corbel"/>
                <a:ea typeface="Corbel"/>
                <a:cs typeface="Corbel"/>
                <a:sym typeface="Corbel"/>
              </a:defRPr>
            </a:pPr>
            <a:r>
              <a:t>History</a:t>
            </a:r>
          </a:p>
          <a:p>
            <a:pPr marL="601578" indent="-601578" defTabSz="914400">
              <a:spcBef>
                <a:spcPts val="1200"/>
              </a:spcBef>
              <a:buSzPct val="100000"/>
              <a:buChar char="•"/>
              <a:defRPr sz="4800" b="1">
                <a:solidFill>
                  <a:srgbClr val="64AD45"/>
                </a:solidFill>
                <a:latin typeface="Corbel"/>
                <a:ea typeface="Corbel"/>
                <a:cs typeface="Corbel"/>
                <a:sym typeface="Corbel"/>
              </a:defRPr>
            </a:pPr>
            <a:r>
              <a:t>Physical Examination</a:t>
            </a:r>
          </a:p>
          <a:p>
            <a:pPr marL="601578" indent="-601578" defTabSz="914400">
              <a:spcBef>
                <a:spcPts val="1200"/>
              </a:spcBef>
              <a:buSzPct val="100000"/>
              <a:buChar char="•"/>
              <a:defRPr sz="4800" b="1">
                <a:solidFill>
                  <a:srgbClr val="64AD45"/>
                </a:solidFill>
                <a:latin typeface="Corbel"/>
                <a:ea typeface="Corbel"/>
                <a:cs typeface="Corbel"/>
                <a:sym typeface="Corbel"/>
              </a:defRPr>
            </a:pPr>
            <a:r>
              <a:t>Lab testing results</a:t>
            </a:r>
          </a:p>
          <a:p>
            <a:pPr defTabSz="914400">
              <a:spcBef>
                <a:spcPts val="1200"/>
              </a:spcBef>
              <a:defRPr sz="6000">
                <a:solidFill>
                  <a:srgbClr val="373C37"/>
                </a:solidFill>
                <a:latin typeface="Corbel"/>
                <a:ea typeface="Corbel"/>
                <a:cs typeface="Corbel"/>
                <a:sym typeface="Corbel"/>
              </a:defRPr>
            </a:pPr>
            <a:r>
              <a:t>General protocols can be helpful but will often miss key characteristics that differentiate one person’s condition from another.</a:t>
            </a:r>
          </a:p>
          <a:p>
            <a:pPr defTabSz="914400">
              <a:lnSpc>
                <a:spcPct val="90000"/>
              </a:lnSpc>
              <a:spcBef>
                <a:spcPts val="2400"/>
              </a:spcBef>
              <a:defRPr sz="6000" b="1" i="1">
                <a:solidFill>
                  <a:srgbClr val="64AD45"/>
                </a:solidFill>
                <a:latin typeface="Corbel"/>
                <a:ea typeface="Corbel"/>
                <a:cs typeface="Corbel"/>
                <a:sym typeface="Corbel"/>
              </a:defRPr>
            </a:pPr>
            <a:r>
              <a:t>Having said that…</a:t>
            </a:r>
          </a:p>
        </p:txBody>
      </p:sp>
      <p:pic>
        <p:nvPicPr>
          <p:cNvPr id="342"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306716" cy="127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leep…"/>
          <p:cNvSpPr txBox="1"/>
          <p:nvPr/>
        </p:nvSpPr>
        <p:spPr>
          <a:xfrm>
            <a:off x="1661854" y="2793999"/>
            <a:ext cx="21082001" cy="6857858"/>
          </a:xfrm>
          <a:prstGeom prst="rect">
            <a:avLst/>
          </a:prstGeom>
          <a:ln w="25400">
            <a:miter lim="400000"/>
          </a:ln>
          <a:extLst>
            <a:ext uri="{C572A759-6A51-4108-AA02-DFA0A04FC94B}">
              <ma14:wrappingTextBoxFlag xmlns:ma14="http://schemas.microsoft.com/office/mac/drawingml/2011/main" val="1"/>
            </a:ext>
          </a:extLst>
        </p:spPr>
        <p:txBody>
          <a:bodyPr tIns="91439" bIns="91439" numCol="2" spcCol="1054100"/>
          <a:lstStyle/>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Sleep</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Diet</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Detoxification</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Mitochondrial Energetics (Energy Production)</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Inflammation</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Hormones</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Infections</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Graded Exercise</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Other Modalities</a:t>
            </a:r>
          </a:p>
        </p:txBody>
      </p:sp>
      <p:pic>
        <p:nvPicPr>
          <p:cNvPr id="345"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306716" cy="127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leep…"/>
          <p:cNvSpPr txBox="1"/>
          <p:nvPr/>
        </p:nvSpPr>
        <p:spPr>
          <a:xfrm>
            <a:off x="1661854" y="2793999"/>
            <a:ext cx="21082001" cy="6857858"/>
          </a:xfrm>
          <a:prstGeom prst="rect">
            <a:avLst/>
          </a:prstGeom>
          <a:ln w="25400">
            <a:miter lim="400000"/>
          </a:ln>
          <a:extLst>
            <a:ext uri="{C572A759-6A51-4108-AA02-DFA0A04FC94B}">
              <ma14:wrappingTextBoxFlag xmlns:ma14="http://schemas.microsoft.com/office/mac/drawingml/2011/main" val="1"/>
            </a:ext>
          </a:extLst>
        </p:spPr>
        <p:txBody>
          <a:bodyPr tIns="91439" bIns="91439" numCol="2" spcCol="1054100"/>
          <a:lstStyle/>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Sleep</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Diet</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Detoxification</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Mitochondrial Energetics (Energy Production)</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Inflammation</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Hormones</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Infections</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Graded Exercise</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Other Modalities</a:t>
            </a:r>
          </a:p>
        </p:txBody>
      </p:sp>
      <p:pic>
        <p:nvPicPr>
          <p:cNvPr id="348"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306716" cy="1270000"/>
          </a:xfrm>
          <a:prstGeom prst="rect">
            <a:avLst/>
          </a:prstGeom>
          <a:ln w="12700">
            <a:miter lim="400000"/>
          </a:ln>
        </p:spPr>
      </p:pic>
      <p:grpSp>
        <p:nvGrpSpPr>
          <p:cNvPr id="352" name="Group"/>
          <p:cNvGrpSpPr/>
          <p:nvPr/>
        </p:nvGrpSpPr>
        <p:grpSpPr>
          <a:xfrm>
            <a:off x="1391766" y="3048000"/>
            <a:ext cx="21587767" cy="7620000"/>
            <a:chOff x="0" y="0"/>
            <a:chExt cx="21587766" cy="7620000"/>
          </a:xfrm>
        </p:grpSpPr>
        <p:sp>
          <p:nvSpPr>
            <p:cNvPr id="349" name="Rectangle"/>
            <p:cNvSpPr/>
            <p:nvPr/>
          </p:nvSpPr>
          <p:spPr>
            <a:xfrm>
              <a:off x="0" y="0"/>
              <a:ext cx="21587767" cy="7620000"/>
            </a:xfrm>
            <a:prstGeom prst="rect">
              <a:avLst/>
            </a:prstGeom>
            <a:solidFill>
              <a:srgbClr val="FFFFFF">
                <a:alpha val="79763"/>
              </a:srgbClr>
            </a:solidFill>
            <a:ln w="50800" cap="flat">
              <a:solidFill>
                <a:srgbClr val="FFFFFF"/>
              </a:solidFill>
              <a:prstDash val="solid"/>
              <a:miter lim="400000"/>
            </a:ln>
            <a:effectLst>
              <a:outerShdw blurRad="508000" dir="16200000" rotWithShape="0">
                <a:srgbClr val="373C37">
                  <a:alpha val="69620"/>
                </a:srgbClr>
              </a:outerShdw>
            </a:effectLst>
          </p:spPr>
          <p:txBody>
            <a:bodyPr wrap="square" lIns="91439" tIns="91439" rIns="91439" bIns="91439" numCol="1" anchor="ctr">
              <a:noAutofit/>
            </a:bodyPr>
            <a:lstStyle/>
            <a:p>
              <a:endParaRPr/>
            </a:p>
          </p:txBody>
        </p:sp>
        <p:pic>
          <p:nvPicPr>
            <p:cNvPr id="350" name="pasted-image.pdf" descr="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94607" y="1169494"/>
              <a:ext cx="14798552" cy="1270001"/>
            </a:xfrm>
            <a:prstGeom prst="rect">
              <a:avLst/>
            </a:prstGeom>
            <a:ln w="12700" cap="flat">
              <a:noFill/>
              <a:miter lim="400000"/>
            </a:ln>
            <a:effectLst/>
          </p:spPr>
        </p:pic>
        <p:sp>
          <p:nvSpPr>
            <p:cNvPr id="351" name="Pain Medications—Especially Narcotics"/>
            <p:cNvSpPr txBox="1"/>
            <p:nvPr/>
          </p:nvSpPr>
          <p:spPr>
            <a:xfrm>
              <a:off x="3630239" y="2791460"/>
              <a:ext cx="14327288" cy="11099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ctr" defTabSz="914400">
                <a:spcBef>
                  <a:spcPts val="2400"/>
                </a:spcBef>
                <a:defRPr sz="6000" b="1">
                  <a:solidFill>
                    <a:srgbClr val="64AD45"/>
                  </a:solidFill>
                  <a:latin typeface="Corbel"/>
                  <a:ea typeface="Corbel"/>
                  <a:cs typeface="Corbel"/>
                  <a:sym typeface="Corbel"/>
                </a:defRPr>
              </a:lvl1pPr>
            </a:lstStyle>
            <a:p>
              <a:r>
                <a:t>Pain Medications—Especially Narcotics</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leep…"/>
          <p:cNvSpPr txBox="1"/>
          <p:nvPr/>
        </p:nvSpPr>
        <p:spPr>
          <a:xfrm>
            <a:off x="1661854" y="2793999"/>
            <a:ext cx="21082001" cy="6857858"/>
          </a:xfrm>
          <a:prstGeom prst="rect">
            <a:avLst/>
          </a:prstGeom>
          <a:ln w="25400">
            <a:miter lim="400000"/>
          </a:ln>
          <a:extLst>
            <a:ext uri="{C572A759-6A51-4108-AA02-DFA0A04FC94B}">
              <ma14:wrappingTextBoxFlag xmlns:ma14="http://schemas.microsoft.com/office/mac/drawingml/2011/main" val="1"/>
            </a:ext>
          </a:extLst>
        </p:spPr>
        <p:txBody>
          <a:bodyPr tIns="91439" bIns="91439" numCol="2" spcCol="1054100"/>
          <a:lstStyle/>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Sleep</a:t>
            </a:r>
          </a:p>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Diet</a:t>
            </a:r>
          </a:p>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Detoxification</a:t>
            </a:r>
          </a:p>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Mitochondrial Energetics (Energy Production)</a:t>
            </a:r>
          </a:p>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Inflammation</a:t>
            </a:r>
          </a:p>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Hormones</a:t>
            </a:r>
          </a:p>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Infections</a:t>
            </a:r>
          </a:p>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Graded Exercise</a:t>
            </a:r>
          </a:p>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Other Modalities</a:t>
            </a:r>
          </a:p>
        </p:txBody>
      </p:sp>
      <p:pic>
        <p:nvPicPr>
          <p:cNvPr id="355"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306716" cy="127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647090" cy="1270000"/>
          </a:xfrm>
          <a:prstGeom prst="rect">
            <a:avLst/>
          </a:prstGeom>
          <a:ln w="12700">
            <a:miter lim="400000"/>
          </a:ln>
        </p:spPr>
      </p:pic>
      <p:pic>
        <p:nvPicPr>
          <p:cNvPr id="358" name="pasted-image.pdf" descr="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71000" y="317500"/>
            <a:ext cx="2887866" cy="1270000"/>
          </a:xfrm>
          <a:prstGeom prst="rect">
            <a:avLst/>
          </a:prstGeom>
          <a:ln w="12700">
            <a:miter lim="400000"/>
          </a:ln>
        </p:spPr>
      </p:pic>
      <p:pic>
        <p:nvPicPr>
          <p:cNvPr id="359" name="bed-covers-gradient.jpg" descr="bed-covers-gradient.jpg"/>
          <p:cNvPicPr>
            <a:picLocks noChangeAspect="1"/>
          </p:cNvPicPr>
          <p:nvPr/>
        </p:nvPicPr>
        <p:blipFill>
          <a:blip r:embed="rId4">
            <a:extLst/>
          </a:blip>
          <a:srcRect t="30475" b="5694"/>
          <a:stretch>
            <a:fillRect/>
          </a:stretch>
        </p:blipFill>
        <p:spPr>
          <a:xfrm>
            <a:off x="256134" y="1778000"/>
            <a:ext cx="23876001" cy="10160001"/>
          </a:xfrm>
          <a:prstGeom prst="rect">
            <a:avLst/>
          </a:prstGeom>
          <a:ln w="12700">
            <a:miter lim="400000"/>
          </a:ln>
        </p:spPr>
      </p:pic>
      <p:sp>
        <p:nvSpPr>
          <p:cNvPr id="360" name="Includes sleep architecture:…"/>
          <p:cNvSpPr txBox="1"/>
          <p:nvPr/>
        </p:nvSpPr>
        <p:spPr>
          <a:xfrm>
            <a:off x="1661854" y="2793999"/>
            <a:ext cx="21082001" cy="20116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defTabSz="914400">
              <a:spcBef>
                <a:spcPts val="1200"/>
              </a:spcBef>
              <a:defRPr sz="6000" b="1">
                <a:solidFill>
                  <a:srgbClr val="FFFFFF"/>
                </a:solidFill>
                <a:latin typeface="Corbel"/>
                <a:ea typeface="Corbel"/>
                <a:cs typeface="Corbel"/>
                <a:sym typeface="Corbel"/>
              </a:defRPr>
            </a:pPr>
            <a:r>
              <a:t>Includes sleep architecture: </a:t>
            </a:r>
          </a:p>
          <a:p>
            <a:pPr defTabSz="914400">
              <a:spcBef>
                <a:spcPts val="1200"/>
              </a:spcBef>
              <a:defRPr sz="4800">
                <a:solidFill>
                  <a:srgbClr val="FFFFFF"/>
                </a:solidFill>
                <a:latin typeface="Corbel"/>
                <a:ea typeface="Corbel"/>
                <a:cs typeface="Corbel"/>
                <a:sym typeface="Corbel"/>
              </a:defRPr>
            </a:pPr>
            <a:r>
              <a:t>Initiation  |  Maintenance  |  Arousal  |  Sleep efficiency</a:t>
            </a:r>
          </a:p>
        </p:txBody>
      </p:sp>
      <p:sp>
        <p:nvSpPr>
          <p:cNvPr id="361" name="Magnesium glycinate  300–400 mg nightly…"/>
          <p:cNvSpPr txBox="1"/>
          <p:nvPr/>
        </p:nvSpPr>
        <p:spPr>
          <a:xfrm>
            <a:off x="1645414" y="5304117"/>
            <a:ext cx="21093171" cy="6080253"/>
          </a:xfrm>
          <a:prstGeom prst="rect">
            <a:avLst/>
          </a:prstGeom>
          <a:ln w="25400">
            <a:miter lim="400000"/>
          </a:ln>
          <a:extLst>
            <a:ext uri="{C572A759-6A51-4108-AA02-DFA0A04FC94B}">
              <ma14:wrappingTextBoxFlag xmlns:ma14="http://schemas.microsoft.com/office/mac/drawingml/2011/main" val="1"/>
            </a:ext>
          </a:extLst>
        </p:spPr>
        <p:txBody>
          <a:bodyPr tIns="91439" bIns="91439" numCol="2" spcCol="1054658"/>
          <a:lstStyle/>
          <a:p>
            <a:pPr marL="481263" indent="-481263" defTabSz="914400">
              <a:spcBef>
                <a:spcPts val="2400"/>
              </a:spcBef>
              <a:buSzPct val="100000"/>
              <a:buChar char="•"/>
              <a:defRPr sz="4800">
                <a:solidFill>
                  <a:srgbClr val="FFFFFF"/>
                </a:solidFill>
                <a:latin typeface="Corbel"/>
                <a:ea typeface="Corbel"/>
                <a:cs typeface="Corbel"/>
                <a:sym typeface="Corbel"/>
              </a:defRPr>
            </a:pPr>
            <a:r>
              <a:rPr b="1" dirty="0"/>
              <a:t>Magnesium glycinate</a:t>
            </a:r>
            <a:r>
              <a:rPr dirty="0"/>
              <a:t> </a:t>
            </a:r>
            <a:br>
              <a:rPr dirty="0"/>
            </a:br>
            <a:r>
              <a:rPr sz="3600" dirty="0"/>
              <a:t>300–400 mg nightly</a:t>
            </a:r>
          </a:p>
          <a:p>
            <a:pPr marL="481263" indent="-481263" defTabSz="914400">
              <a:spcBef>
                <a:spcPts val="2400"/>
              </a:spcBef>
              <a:buSzPct val="100000"/>
              <a:buChar char="•"/>
              <a:defRPr sz="4800">
                <a:solidFill>
                  <a:srgbClr val="FFFFFF"/>
                </a:solidFill>
                <a:latin typeface="Corbel"/>
                <a:ea typeface="Corbel"/>
                <a:cs typeface="Corbel"/>
                <a:sym typeface="Corbel"/>
              </a:defRPr>
            </a:pPr>
            <a:r>
              <a:rPr b="1" dirty="0"/>
              <a:t>Melatonin</a:t>
            </a:r>
            <a:r>
              <a:rPr dirty="0"/>
              <a:t> </a:t>
            </a:r>
            <a:br>
              <a:rPr dirty="0"/>
            </a:br>
            <a:r>
              <a:rPr sz="3600" dirty="0"/>
              <a:t>1–5 mg nightly (can do sustained release version 3–5 mg or 1–3 mg immediate release and 1 mg if awaken between 1–3am at night)</a:t>
            </a:r>
          </a:p>
          <a:p>
            <a:pPr marL="481263" indent="-481263" defTabSz="914400">
              <a:spcBef>
                <a:spcPts val="2400"/>
              </a:spcBef>
              <a:buSzPct val="100000"/>
              <a:buChar char="•"/>
              <a:defRPr sz="4800">
                <a:solidFill>
                  <a:srgbClr val="FFFFFF"/>
                </a:solidFill>
                <a:latin typeface="Corbel"/>
                <a:ea typeface="Corbel"/>
                <a:cs typeface="Corbel"/>
                <a:sym typeface="Corbel"/>
              </a:defRPr>
            </a:pPr>
            <a:r>
              <a:rPr b="1" dirty="0"/>
              <a:t>Phosphatidyl Serine</a:t>
            </a:r>
            <a:r>
              <a:rPr dirty="0"/>
              <a:t> </a:t>
            </a:r>
            <a:br>
              <a:rPr dirty="0"/>
            </a:br>
            <a:r>
              <a:rPr sz="3600" dirty="0"/>
              <a:t>500mg nightly</a:t>
            </a:r>
          </a:p>
          <a:p>
            <a:pPr marL="481263" indent="-481263" defTabSz="914400">
              <a:spcBef>
                <a:spcPts val="2400"/>
              </a:spcBef>
              <a:buSzPct val="100000"/>
              <a:buChar char="•"/>
              <a:defRPr sz="4800">
                <a:solidFill>
                  <a:srgbClr val="FFFFFF"/>
                </a:solidFill>
                <a:latin typeface="Corbel"/>
                <a:ea typeface="Corbel"/>
                <a:cs typeface="Corbel"/>
                <a:sym typeface="Corbel"/>
              </a:defRPr>
            </a:pPr>
            <a:r>
              <a:rPr b="1" dirty="0"/>
              <a:t>Herbals:</a:t>
            </a:r>
            <a:r>
              <a:rPr dirty="0"/>
              <a:t> valerian, passion flower, lemon balm</a:t>
            </a:r>
          </a:p>
          <a:p>
            <a:pPr marL="481263" indent="-481263" defTabSz="914400">
              <a:spcBef>
                <a:spcPts val="2400"/>
              </a:spcBef>
              <a:buSzPct val="100000"/>
              <a:buChar char="•"/>
              <a:defRPr sz="4800">
                <a:solidFill>
                  <a:srgbClr val="FFFFFF"/>
                </a:solidFill>
                <a:latin typeface="Corbel"/>
                <a:ea typeface="Corbel"/>
                <a:cs typeface="Corbel"/>
                <a:sym typeface="Corbel"/>
              </a:defRPr>
            </a:pPr>
            <a:r>
              <a:rPr b="1" dirty="0"/>
              <a:t>L-Theanine</a:t>
            </a:r>
            <a:r>
              <a:rPr dirty="0"/>
              <a:t> </a:t>
            </a:r>
            <a:br>
              <a:rPr dirty="0"/>
            </a:br>
            <a:r>
              <a:rPr sz="3600" dirty="0"/>
              <a:t>200–400mg nightly</a:t>
            </a:r>
          </a:p>
          <a:p>
            <a:pPr marL="481263" indent="-481263" defTabSz="914400">
              <a:spcBef>
                <a:spcPts val="2400"/>
              </a:spcBef>
              <a:buSzPct val="100000"/>
              <a:buChar char="•"/>
              <a:defRPr sz="4800">
                <a:solidFill>
                  <a:srgbClr val="FFFFFF"/>
                </a:solidFill>
                <a:latin typeface="Corbel"/>
                <a:ea typeface="Corbel"/>
                <a:cs typeface="Corbel"/>
                <a:sym typeface="Corbel"/>
              </a:defRPr>
            </a:pPr>
            <a:r>
              <a:rPr b="1" dirty="0"/>
              <a:t>Epsom Salt Bath</a:t>
            </a:r>
            <a:r>
              <a:rPr dirty="0"/>
              <a:t> </a:t>
            </a:r>
            <a:br>
              <a:rPr dirty="0"/>
            </a:br>
            <a:r>
              <a:rPr sz="3600" dirty="0"/>
              <a:t>(1–4 cups) with or without Lavender Oil</a:t>
            </a:r>
          </a:p>
          <a:p>
            <a:pPr marL="481263" indent="-481263" defTabSz="914400">
              <a:spcBef>
                <a:spcPts val="2400"/>
              </a:spcBef>
              <a:buSzPct val="100000"/>
              <a:buChar char="•"/>
              <a:defRPr sz="4800" b="1">
                <a:solidFill>
                  <a:srgbClr val="FFFFFF"/>
                </a:solidFill>
                <a:latin typeface="Corbel"/>
                <a:ea typeface="Corbel"/>
                <a:cs typeface="Corbel"/>
                <a:sym typeface="Corbel"/>
              </a:defRPr>
            </a:pPr>
            <a:r>
              <a:rPr dirty="0"/>
              <a:t>Lavender Oil Aroma Therapy</a:t>
            </a:r>
          </a:p>
        </p:txBody>
      </p:sp>
      <p:sp>
        <p:nvSpPr>
          <p:cNvPr id="362" name="Line"/>
          <p:cNvSpPr/>
          <p:nvPr/>
        </p:nvSpPr>
        <p:spPr>
          <a:xfrm>
            <a:off x="1670210" y="5080298"/>
            <a:ext cx="21030882" cy="1"/>
          </a:xfrm>
          <a:prstGeom prst="line">
            <a:avLst/>
          </a:prstGeom>
          <a:ln w="12700">
            <a:solidFill>
              <a:srgbClr val="FFFFFF">
                <a:alpha val="20387"/>
              </a:srgbClr>
            </a:solidFill>
            <a:miter/>
          </a:ln>
        </p:spPr>
        <p:txBody>
          <a:bodyPr tIns="91439" bIns="91439"/>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fade">
                                      <p:cBhvr>
                                        <p:cTn id="7" dur="500"/>
                                        <p:tgtEl>
                                          <p:spTgt spid="360"/>
                                        </p:tgtEl>
                                      </p:cBhvr>
                                    </p:animEffect>
                                  </p:childTnLst>
                                </p:cTn>
                              </p:par>
                            </p:childTnLst>
                          </p:cTn>
                        </p:par>
                        <p:par>
                          <p:cTn id="8" fill="hold">
                            <p:stCondLst>
                              <p:cond delay="500"/>
                            </p:stCondLst>
                            <p:childTnLst>
                              <p:par>
                                <p:cTn id="9" presetID="10" presetClass="entr" presetSubtype="0" fill="hold" grpId="2" nodeType="afterEffect">
                                  <p:stCondLst>
                                    <p:cond delay="0"/>
                                  </p:stCondLst>
                                  <p:childTnLst>
                                    <p:set>
                                      <p:cBhvr>
                                        <p:cTn id="10" dur="1" fill="hold">
                                          <p:stCondLst>
                                            <p:cond delay="0"/>
                                          </p:stCondLst>
                                        </p:cTn>
                                        <p:tgtEl>
                                          <p:spTgt spid="362"/>
                                        </p:tgtEl>
                                        <p:attrNameLst>
                                          <p:attrName>style.visibility</p:attrName>
                                        </p:attrNameLst>
                                      </p:cBhvr>
                                      <p:to>
                                        <p:strVal val="visible"/>
                                      </p:to>
                                    </p:set>
                                    <p:animEffect transition="in" filter="fade">
                                      <p:cBhvr>
                                        <p:cTn id="11" dur="500"/>
                                        <p:tgtEl>
                                          <p:spTgt spid="362"/>
                                        </p:tgtEl>
                                      </p:cBhvr>
                                    </p:animEffect>
                                  </p:childTnLst>
                                </p:cTn>
                              </p:par>
                            </p:childTnLst>
                          </p:cTn>
                        </p:par>
                        <p:par>
                          <p:cTn id="12" fill="hold">
                            <p:stCondLst>
                              <p:cond delay="1000"/>
                            </p:stCondLst>
                            <p:childTnLst>
                              <p:par>
                                <p:cTn id="13" presetID="10" presetClass="entr" presetSubtype="0" fill="hold" grpId="3" nodeType="afterEffect">
                                  <p:stCondLst>
                                    <p:cond delay="0"/>
                                  </p:stCondLst>
                                  <p:childTnLst>
                                    <p:set>
                                      <p:cBhvr>
                                        <p:cTn id="14" dur="1" fill="hold">
                                          <p:stCondLst>
                                            <p:cond delay="0"/>
                                          </p:stCondLst>
                                        </p:cTn>
                                        <p:tgtEl>
                                          <p:spTgt spid="361"/>
                                        </p:tgtEl>
                                        <p:attrNameLst>
                                          <p:attrName>style.visibility</p:attrName>
                                        </p:attrNameLst>
                                      </p:cBhvr>
                                      <p:to>
                                        <p:strVal val="visible"/>
                                      </p:to>
                                    </p:set>
                                    <p:animEffect transition="in" filter="fade">
                                      <p:cBhvr>
                                        <p:cTn id="15" dur="5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1" animBg="1" advAuto="0"/>
      <p:bldP spid="361" grpId="3" animBg="1" advAuto="0"/>
      <p:bldP spid="362" grpId="2"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647090" cy="1270000"/>
          </a:xfrm>
          <a:prstGeom prst="rect">
            <a:avLst/>
          </a:prstGeom>
          <a:ln w="12700">
            <a:miter lim="400000"/>
          </a:ln>
        </p:spPr>
      </p:pic>
      <p:pic>
        <p:nvPicPr>
          <p:cNvPr id="365" name="pasted-image.pdf" descr="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71000" y="317500"/>
            <a:ext cx="2887866" cy="1270000"/>
          </a:xfrm>
          <a:prstGeom prst="rect">
            <a:avLst/>
          </a:prstGeom>
          <a:ln w="12700">
            <a:miter lim="400000"/>
          </a:ln>
        </p:spPr>
      </p:pic>
      <p:pic>
        <p:nvPicPr>
          <p:cNvPr id="366" name="bed-covers-gradient.jpg" descr="bed-covers-gradient.jpg"/>
          <p:cNvPicPr>
            <a:picLocks noChangeAspect="1"/>
          </p:cNvPicPr>
          <p:nvPr/>
        </p:nvPicPr>
        <p:blipFill>
          <a:blip r:embed="rId4">
            <a:extLst/>
          </a:blip>
          <a:srcRect t="30475" b="5694"/>
          <a:stretch>
            <a:fillRect/>
          </a:stretch>
        </p:blipFill>
        <p:spPr>
          <a:xfrm>
            <a:off x="256134" y="1778000"/>
            <a:ext cx="23876001" cy="10160001"/>
          </a:xfrm>
          <a:prstGeom prst="rect">
            <a:avLst/>
          </a:prstGeom>
          <a:ln w="12700">
            <a:miter lim="400000"/>
          </a:ln>
        </p:spPr>
      </p:pic>
      <p:sp>
        <p:nvSpPr>
          <p:cNvPr id="367" name="Pharmaceuticals"/>
          <p:cNvSpPr txBox="1"/>
          <p:nvPr/>
        </p:nvSpPr>
        <p:spPr>
          <a:xfrm>
            <a:off x="1661854" y="2793999"/>
            <a:ext cx="21082002" cy="1270001"/>
          </a:xfrm>
          <a:prstGeom prst="rect">
            <a:avLst/>
          </a:prstGeom>
          <a:ln w="25400">
            <a:miter lim="400000"/>
          </a:ln>
          <a:extLst>
            <a:ext uri="{C572A759-6A51-4108-AA02-DFA0A04FC94B}">
              <ma14:wrappingTextBoxFlag xmlns:ma14="http://schemas.microsoft.com/office/mac/drawingml/2011/main" val="1"/>
            </a:ext>
          </a:extLst>
        </p:spPr>
        <p:txBody>
          <a:bodyPr tIns="91439" bIns="91439" numCol="2" spcCol="1054100"/>
          <a:lstStyle>
            <a:lvl1pPr defTabSz="914400">
              <a:spcBef>
                <a:spcPts val="4800"/>
              </a:spcBef>
              <a:defRPr sz="6000" b="1">
                <a:solidFill>
                  <a:srgbClr val="FFFFFF"/>
                </a:solidFill>
                <a:latin typeface="Corbel"/>
                <a:ea typeface="Corbel"/>
                <a:cs typeface="Corbel"/>
                <a:sym typeface="Corbel"/>
              </a:defRPr>
            </a:lvl1pPr>
          </a:lstStyle>
          <a:p>
            <a:r>
              <a:t>Pharmaceuticals</a:t>
            </a:r>
          </a:p>
        </p:txBody>
      </p:sp>
      <p:sp>
        <p:nvSpPr>
          <p:cNvPr id="368" name="Line"/>
          <p:cNvSpPr/>
          <p:nvPr/>
        </p:nvSpPr>
        <p:spPr>
          <a:xfrm>
            <a:off x="1670210" y="4132600"/>
            <a:ext cx="21030882" cy="1"/>
          </a:xfrm>
          <a:prstGeom prst="line">
            <a:avLst/>
          </a:prstGeom>
          <a:ln w="12700">
            <a:solidFill>
              <a:srgbClr val="FFFFFF">
                <a:alpha val="20387"/>
              </a:srgbClr>
            </a:solidFill>
            <a:miter/>
          </a:ln>
        </p:spPr>
        <p:txBody>
          <a:bodyPr tIns="91439" bIns="91439"/>
          <a:lstStyle/>
          <a:p>
            <a:endParaRPr/>
          </a:p>
        </p:txBody>
      </p:sp>
      <p:sp>
        <p:nvSpPr>
          <p:cNvPr id="369" name="Trazodone  50mg nightly…"/>
          <p:cNvSpPr txBox="1"/>
          <p:nvPr/>
        </p:nvSpPr>
        <p:spPr>
          <a:xfrm>
            <a:off x="1644307" y="4540537"/>
            <a:ext cx="21030880" cy="7174328"/>
          </a:xfrm>
          <a:prstGeom prst="rect">
            <a:avLst/>
          </a:prstGeom>
          <a:ln w="25400">
            <a:miter lim="400000"/>
          </a:ln>
          <a:extLst>
            <a:ext uri="{C572A759-6A51-4108-AA02-DFA0A04FC94B}">
              <ma14:wrappingTextBoxFlag xmlns:ma14="http://schemas.microsoft.com/office/mac/drawingml/2011/main" val="1"/>
            </a:ext>
          </a:extLst>
        </p:spPr>
        <p:txBody>
          <a:bodyPr tIns="91439" bIns="91439" numCol="2" spcCol="1051543"/>
          <a:lstStyle/>
          <a:p>
            <a:pPr marL="481263" indent="-481263" defTabSz="914400">
              <a:spcBef>
                <a:spcPts val="2400"/>
              </a:spcBef>
              <a:buSzPct val="100000"/>
              <a:buChar char="•"/>
              <a:defRPr sz="4800" b="1">
                <a:solidFill>
                  <a:srgbClr val="FFFFFF"/>
                </a:solidFill>
                <a:latin typeface="Corbel"/>
                <a:ea typeface="Corbel"/>
                <a:cs typeface="Corbel"/>
                <a:sym typeface="Corbel"/>
              </a:defRPr>
            </a:pPr>
            <a:r>
              <a:t>Trazodone</a:t>
            </a:r>
            <a:r>
              <a:rPr b="0"/>
              <a:t> </a:t>
            </a:r>
            <a:br>
              <a:rPr b="0"/>
            </a:br>
            <a:r>
              <a:rPr sz="3600" b="0"/>
              <a:t>50mg nightly</a:t>
            </a:r>
            <a:endParaRPr b="0"/>
          </a:p>
          <a:p>
            <a:pPr marL="481263" indent="-481263" defTabSz="914400">
              <a:spcBef>
                <a:spcPts val="2400"/>
              </a:spcBef>
              <a:buSzPct val="100000"/>
              <a:buChar char="•"/>
              <a:defRPr sz="4800" b="1">
                <a:solidFill>
                  <a:srgbClr val="FFFFFF"/>
                </a:solidFill>
                <a:latin typeface="Corbel"/>
                <a:ea typeface="Corbel"/>
                <a:cs typeface="Corbel"/>
                <a:sym typeface="Corbel"/>
              </a:defRPr>
            </a:pPr>
            <a:r>
              <a:t>Belsomra</a:t>
            </a:r>
            <a:r>
              <a:rPr b="0"/>
              <a:t> </a:t>
            </a:r>
            <a:br>
              <a:rPr b="0"/>
            </a:br>
            <a:r>
              <a:rPr sz="3600" b="0"/>
              <a:t>10–20 mg nightly</a:t>
            </a:r>
            <a:endParaRPr b="0"/>
          </a:p>
          <a:p>
            <a:pPr marL="481263" indent="-481263" defTabSz="914400">
              <a:spcBef>
                <a:spcPts val="2400"/>
              </a:spcBef>
              <a:buSzPct val="100000"/>
              <a:buChar char="•"/>
              <a:defRPr sz="4800" b="1">
                <a:solidFill>
                  <a:srgbClr val="FFFFFF"/>
                </a:solidFill>
                <a:latin typeface="Corbel"/>
                <a:ea typeface="Corbel"/>
                <a:cs typeface="Corbel"/>
                <a:sym typeface="Corbel"/>
              </a:defRPr>
            </a:pPr>
            <a:r>
              <a:t>Gabapentin</a:t>
            </a:r>
            <a:r>
              <a:rPr b="0"/>
              <a:t> </a:t>
            </a:r>
            <a:br>
              <a:rPr b="0"/>
            </a:br>
            <a:r>
              <a:rPr sz="3600" b="0"/>
              <a:t>100–600 mg nightly</a:t>
            </a:r>
            <a:endParaRPr b="0"/>
          </a:p>
          <a:p>
            <a:pPr marL="481263" indent="-481263" defTabSz="914400">
              <a:spcBef>
                <a:spcPts val="2400"/>
              </a:spcBef>
              <a:buSzPct val="100000"/>
              <a:buChar char="•"/>
              <a:defRPr sz="4800" b="1">
                <a:solidFill>
                  <a:srgbClr val="FFFFFF"/>
                </a:solidFill>
                <a:latin typeface="Corbel"/>
                <a:ea typeface="Corbel"/>
                <a:cs typeface="Corbel"/>
                <a:sym typeface="Corbel"/>
              </a:defRPr>
            </a:pPr>
            <a:r>
              <a:t>Cyclobenzaprine</a:t>
            </a:r>
            <a:r>
              <a:rPr b="0"/>
              <a:t> or </a:t>
            </a:r>
            <a:r>
              <a:t>Tizanidine</a:t>
            </a:r>
            <a:r>
              <a:rPr b="0"/>
              <a:t/>
            </a:r>
            <a:br>
              <a:rPr b="0"/>
            </a:br>
            <a:r>
              <a:rPr sz="3600" b="0"/>
              <a:t>5 mg nightly   </a:t>
            </a:r>
            <a:r>
              <a:rPr sz="3600"/>
              <a:t>||  </a:t>
            </a:r>
            <a:r>
              <a:rPr sz="3600" b="0"/>
              <a:t> 4 mg nightly</a:t>
            </a:r>
            <a:endParaRPr b="0"/>
          </a:p>
          <a:p>
            <a:pPr marL="481263" indent="-481263" defTabSz="914400">
              <a:spcBef>
                <a:spcPts val="2400"/>
              </a:spcBef>
              <a:buSzPct val="100000"/>
              <a:buChar char="•"/>
              <a:defRPr sz="4800" b="1">
                <a:solidFill>
                  <a:srgbClr val="FFFFFF"/>
                </a:solidFill>
                <a:latin typeface="Corbel"/>
                <a:ea typeface="Corbel"/>
                <a:cs typeface="Corbel"/>
                <a:sym typeface="Corbel"/>
              </a:defRPr>
            </a:pPr>
            <a:r>
              <a:t>Tricyclic Antidepressants</a:t>
            </a:r>
            <a:r>
              <a:rPr b="0"/>
              <a:t> </a:t>
            </a:r>
            <a:br>
              <a:rPr b="0"/>
            </a:br>
            <a:r>
              <a:rPr sz="3600" b="0"/>
              <a:t>(eg. amitriptyline)</a:t>
            </a:r>
          </a:p>
          <a:p>
            <a:pPr marL="481263" indent="-481263" defTabSz="914400">
              <a:spcBef>
                <a:spcPts val="2400"/>
              </a:spcBef>
              <a:buSzPct val="100000"/>
              <a:buChar char="•"/>
              <a:defRPr sz="4800" b="1">
                <a:solidFill>
                  <a:srgbClr val="FFFFFF"/>
                </a:solidFill>
                <a:latin typeface="Corbel"/>
                <a:ea typeface="Corbel"/>
                <a:cs typeface="Corbel"/>
                <a:sym typeface="Corbel"/>
              </a:defRPr>
            </a:pPr>
            <a:r>
              <a:t>Sonata </a:t>
            </a:r>
            <a:r>
              <a:rPr b="0"/>
              <a:t>or</a:t>
            </a:r>
            <a:r>
              <a:t> Zolpidem</a:t>
            </a:r>
            <a:br/>
            <a:r>
              <a:rPr sz="3600" b="0"/>
              <a:t>5–10 mg nightly   ||   5 mg nightly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leep…"/>
          <p:cNvSpPr txBox="1"/>
          <p:nvPr/>
        </p:nvSpPr>
        <p:spPr>
          <a:xfrm>
            <a:off x="1661854" y="2793999"/>
            <a:ext cx="21082001" cy="6857858"/>
          </a:xfrm>
          <a:prstGeom prst="rect">
            <a:avLst/>
          </a:prstGeom>
          <a:ln w="25400">
            <a:miter lim="400000"/>
          </a:ln>
          <a:extLst>
            <a:ext uri="{C572A759-6A51-4108-AA02-DFA0A04FC94B}">
              <ma14:wrappingTextBoxFlag xmlns:ma14="http://schemas.microsoft.com/office/mac/drawingml/2011/main" val="1"/>
            </a:ext>
          </a:extLst>
        </p:spPr>
        <p:txBody>
          <a:bodyPr tIns="91439" bIns="91439" numCol="2" spcCol="1054100"/>
          <a:lstStyle/>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Sleep</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Diet</a:t>
            </a:r>
          </a:p>
          <a:p>
            <a:pPr marL="802105" indent="-802105" defTabSz="914400">
              <a:spcBef>
                <a:spcPts val="2400"/>
              </a:spcBef>
              <a:buSzPct val="100000"/>
              <a:buAutoNum type="arabicPeriod"/>
              <a:defRPr sz="6000" b="1">
                <a:solidFill>
                  <a:srgbClr val="64AD45">
                    <a:alpha val="32668"/>
                  </a:srgbClr>
                </a:solidFill>
                <a:latin typeface="Corbel"/>
                <a:ea typeface="Corbel"/>
                <a:cs typeface="Corbel"/>
                <a:sym typeface="Corbel"/>
              </a:defRPr>
            </a:pPr>
            <a:r>
              <a:t>Detoxification</a:t>
            </a:r>
          </a:p>
          <a:p>
            <a:pPr marL="802105" indent="-802105" defTabSz="914400">
              <a:spcBef>
                <a:spcPts val="2400"/>
              </a:spcBef>
              <a:buSzPct val="100000"/>
              <a:buAutoNum type="arabicPeriod"/>
              <a:defRPr sz="6000" b="1">
                <a:solidFill>
                  <a:srgbClr val="64AD45">
                    <a:alpha val="32668"/>
                  </a:srgbClr>
                </a:solidFill>
                <a:latin typeface="Corbel"/>
                <a:ea typeface="Corbel"/>
                <a:cs typeface="Corbel"/>
                <a:sym typeface="Corbel"/>
              </a:defRPr>
            </a:pPr>
            <a:r>
              <a:t>Mitochondrial Energetics (Energy Production)</a:t>
            </a:r>
          </a:p>
          <a:p>
            <a:pPr marL="802105" indent="-802105" defTabSz="914400">
              <a:spcBef>
                <a:spcPts val="2400"/>
              </a:spcBef>
              <a:buSzPct val="100000"/>
              <a:buAutoNum type="arabicPeriod"/>
              <a:defRPr sz="6000" b="1">
                <a:solidFill>
                  <a:srgbClr val="64AD45">
                    <a:alpha val="32668"/>
                  </a:srgbClr>
                </a:solidFill>
                <a:latin typeface="Corbel"/>
                <a:ea typeface="Corbel"/>
                <a:cs typeface="Corbel"/>
                <a:sym typeface="Corbel"/>
              </a:defRPr>
            </a:pPr>
            <a:r>
              <a:t>Inflammation</a:t>
            </a:r>
          </a:p>
          <a:p>
            <a:pPr marL="802105" indent="-802105" defTabSz="914400">
              <a:spcBef>
                <a:spcPts val="2400"/>
              </a:spcBef>
              <a:buSzPct val="100000"/>
              <a:buAutoNum type="arabicPeriod"/>
              <a:defRPr sz="6000" b="1">
                <a:solidFill>
                  <a:srgbClr val="64AD45">
                    <a:alpha val="32668"/>
                  </a:srgbClr>
                </a:solidFill>
                <a:latin typeface="Corbel"/>
                <a:ea typeface="Corbel"/>
                <a:cs typeface="Corbel"/>
                <a:sym typeface="Corbel"/>
              </a:defRPr>
            </a:pPr>
            <a:r>
              <a:t>Hormones</a:t>
            </a:r>
          </a:p>
          <a:p>
            <a:pPr marL="802105" indent="-802105" defTabSz="914400">
              <a:spcBef>
                <a:spcPts val="2400"/>
              </a:spcBef>
              <a:buSzPct val="100000"/>
              <a:buAutoNum type="arabicPeriod"/>
              <a:defRPr sz="6000" b="1">
                <a:solidFill>
                  <a:srgbClr val="64AD45">
                    <a:alpha val="32668"/>
                  </a:srgbClr>
                </a:solidFill>
                <a:latin typeface="Corbel"/>
                <a:ea typeface="Corbel"/>
                <a:cs typeface="Corbel"/>
                <a:sym typeface="Corbel"/>
              </a:defRPr>
            </a:pPr>
            <a:r>
              <a:t>Infections</a:t>
            </a:r>
          </a:p>
          <a:p>
            <a:pPr marL="802105" indent="-802105" defTabSz="914400">
              <a:spcBef>
                <a:spcPts val="2400"/>
              </a:spcBef>
              <a:buSzPct val="100000"/>
              <a:buAutoNum type="arabicPeriod"/>
              <a:defRPr sz="6000" b="1">
                <a:solidFill>
                  <a:srgbClr val="64AD45">
                    <a:alpha val="32668"/>
                  </a:srgbClr>
                </a:solidFill>
                <a:latin typeface="Corbel"/>
                <a:ea typeface="Corbel"/>
                <a:cs typeface="Corbel"/>
                <a:sym typeface="Corbel"/>
              </a:defRPr>
            </a:pPr>
            <a:r>
              <a:t>Graded Exercise</a:t>
            </a:r>
          </a:p>
          <a:p>
            <a:pPr marL="802105" indent="-802105" defTabSz="914400">
              <a:spcBef>
                <a:spcPts val="2400"/>
              </a:spcBef>
              <a:buSzPct val="100000"/>
              <a:buAutoNum type="arabicPeriod"/>
              <a:defRPr sz="6000" b="1">
                <a:solidFill>
                  <a:srgbClr val="64AD45">
                    <a:alpha val="32668"/>
                  </a:srgbClr>
                </a:solidFill>
                <a:latin typeface="Corbel"/>
                <a:ea typeface="Corbel"/>
                <a:cs typeface="Corbel"/>
                <a:sym typeface="Corbel"/>
              </a:defRPr>
            </a:pPr>
            <a:r>
              <a:t>Other Modalities</a:t>
            </a:r>
          </a:p>
        </p:txBody>
      </p:sp>
      <p:pic>
        <p:nvPicPr>
          <p:cNvPr id="372"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306716" cy="127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647090" cy="1270000"/>
          </a:xfrm>
          <a:prstGeom prst="rect">
            <a:avLst/>
          </a:prstGeom>
          <a:ln w="12700">
            <a:miter lim="400000"/>
          </a:ln>
        </p:spPr>
      </p:pic>
      <p:pic>
        <p:nvPicPr>
          <p:cNvPr id="375" name="pasted-image.pdf" descr="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71000" y="317500"/>
            <a:ext cx="2185915" cy="1270000"/>
          </a:xfrm>
          <a:prstGeom prst="rect">
            <a:avLst/>
          </a:prstGeom>
          <a:ln w="12700">
            <a:miter lim="400000"/>
          </a:ln>
        </p:spPr>
      </p:pic>
      <p:pic>
        <p:nvPicPr>
          <p:cNvPr id="376" name="treatment-photos-diet.jpg" descr="treatment-photos-diet.jpg"/>
          <p:cNvPicPr>
            <a:picLocks noChangeAspect="1"/>
          </p:cNvPicPr>
          <p:nvPr/>
        </p:nvPicPr>
        <p:blipFill>
          <a:blip r:embed="rId4">
            <a:extLst/>
          </a:blip>
          <a:srcRect t="2637" b="33532"/>
          <a:stretch>
            <a:fillRect/>
          </a:stretch>
        </p:blipFill>
        <p:spPr>
          <a:xfrm>
            <a:off x="256134" y="1778000"/>
            <a:ext cx="23876001" cy="10160001"/>
          </a:xfrm>
          <a:prstGeom prst="rect">
            <a:avLst/>
          </a:prstGeom>
          <a:ln w="12700">
            <a:miter lim="400000"/>
          </a:ln>
        </p:spPr>
      </p:pic>
      <p:sp>
        <p:nvSpPr>
          <p:cNvPr id="377" name="Institute for Functional Medicine Food Plans"/>
          <p:cNvSpPr txBox="1"/>
          <p:nvPr/>
        </p:nvSpPr>
        <p:spPr>
          <a:xfrm>
            <a:off x="1661854" y="2793999"/>
            <a:ext cx="21082001" cy="11099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defTabSz="914400">
              <a:spcBef>
                <a:spcPts val="4800"/>
              </a:spcBef>
              <a:defRPr sz="6000" b="1">
                <a:solidFill>
                  <a:srgbClr val="FFFFFF"/>
                </a:solidFill>
                <a:latin typeface="Corbel"/>
                <a:ea typeface="Corbel"/>
                <a:cs typeface="Corbel"/>
                <a:sym typeface="Corbel"/>
              </a:defRPr>
            </a:lvl1pPr>
          </a:lstStyle>
          <a:p>
            <a:r>
              <a:t>Institute for Functional Medicine Food Plans</a:t>
            </a:r>
          </a:p>
        </p:txBody>
      </p:sp>
      <p:sp>
        <p:nvSpPr>
          <p:cNvPr id="378" name="Line"/>
          <p:cNvSpPr/>
          <p:nvPr/>
        </p:nvSpPr>
        <p:spPr>
          <a:xfrm>
            <a:off x="1670210" y="4132600"/>
            <a:ext cx="21030882" cy="1"/>
          </a:xfrm>
          <a:prstGeom prst="line">
            <a:avLst/>
          </a:prstGeom>
          <a:ln w="12700">
            <a:solidFill>
              <a:srgbClr val="FFFFFF">
                <a:alpha val="20387"/>
              </a:srgbClr>
            </a:solidFill>
            <a:miter/>
          </a:ln>
        </p:spPr>
        <p:txBody>
          <a:bodyPr tIns="91439" bIns="91439"/>
          <a:lstStyle/>
          <a:p>
            <a:endParaRPr/>
          </a:p>
        </p:txBody>
      </p:sp>
      <p:sp>
        <p:nvSpPr>
          <p:cNvPr id="379" name="Detox Food Plan…"/>
          <p:cNvSpPr txBox="1"/>
          <p:nvPr/>
        </p:nvSpPr>
        <p:spPr>
          <a:xfrm>
            <a:off x="8932039" y="4361222"/>
            <a:ext cx="13806546" cy="6080253"/>
          </a:xfrm>
          <a:prstGeom prst="rect">
            <a:avLst/>
          </a:prstGeom>
          <a:ln w="25400">
            <a:miter lim="400000"/>
          </a:ln>
          <a:extLst>
            <a:ext uri="{C572A759-6A51-4108-AA02-DFA0A04FC94B}">
              <ma14:wrappingTextBoxFlag xmlns:ma14="http://schemas.microsoft.com/office/mac/drawingml/2011/main" val="1"/>
            </a:ext>
          </a:extLst>
        </p:spPr>
        <p:txBody>
          <a:bodyPr tIns="91439" bIns="91439"/>
          <a:lstStyle/>
          <a:p>
            <a:pPr marL="481263" indent="-481263" defTabSz="914400">
              <a:spcBef>
                <a:spcPts val="2400"/>
              </a:spcBef>
              <a:buSzPct val="100000"/>
              <a:buChar char="•"/>
              <a:defRPr sz="4800">
                <a:solidFill>
                  <a:srgbClr val="FFFFFF"/>
                </a:solidFill>
                <a:latin typeface="Corbel"/>
                <a:ea typeface="Corbel"/>
                <a:cs typeface="Corbel"/>
                <a:sym typeface="Corbel"/>
              </a:defRPr>
            </a:pPr>
            <a:r>
              <a:rPr b="1"/>
              <a:t>Detox Food Plan</a:t>
            </a:r>
          </a:p>
          <a:p>
            <a:pPr marL="481263" indent="-481263" defTabSz="914400">
              <a:spcBef>
                <a:spcPts val="2400"/>
              </a:spcBef>
              <a:buSzPct val="100000"/>
              <a:buChar char="•"/>
              <a:defRPr sz="4800">
                <a:solidFill>
                  <a:srgbClr val="FFFFFF"/>
                </a:solidFill>
                <a:latin typeface="Corbel"/>
                <a:ea typeface="Corbel"/>
                <a:cs typeface="Corbel"/>
                <a:sym typeface="Corbel"/>
              </a:defRPr>
            </a:pPr>
            <a:r>
              <a:rPr b="1"/>
              <a:t>Elimination Food Plan</a:t>
            </a:r>
          </a:p>
          <a:p>
            <a:pPr marL="481263" indent="-481263" defTabSz="914400">
              <a:spcBef>
                <a:spcPts val="2400"/>
              </a:spcBef>
              <a:buSzPct val="100000"/>
              <a:buChar char="•"/>
              <a:defRPr sz="4800">
                <a:solidFill>
                  <a:srgbClr val="FFFFFF"/>
                </a:solidFill>
                <a:latin typeface="Corbel"/>
                <a:ea typeface="Corbel"/>
                <a:cs typeface="Corbel"/>
                <a:sym typeface="Corbel"/>
              </a:defRPr>
            </a:pPr>
            <a:r>
              <a:rPr b="1"/>
              <a:t>Energy Food Plan</a:t>
            </a:r>
          </a:p>
          <a:p>
            <a:pPr marL="481263" indent="-481263" defTabSz="914400">
              <a:spcBef>
                <a:spcPts val="2400"/>
              </a:spcBef>
              <a:buSzPct val="100000"/>
              <a:buChar char="•"/>
              <a:defRPr sz="4800">
                <a:solidFill>
                  <a:srgbClr val="FFFFFF"/>
                </a:solidFill>
                <a:latin typeface="Corbel"/>
                <a:ea typeface="Corbel"/>
                <a:cs typeface="Corbel"/>
                <a:sym typeface="Corbel"/>
              </a:defRPr>
            </a:pPr>
            <a:r>
              <a:rPr b="1"/>
              <a:t>Metabolic Food Plan</a:t>
            </a:r>
          </a:p>
          <a:p>
            <a:pPr marL="481263" indent="-481263" defTabSz="914400">
              <a:spcBef>
                <a:spcPts val="2400"/>
              </a:spcBef>
              <a:buSzPct val="100000"/>
              <a:buChar char="•"/>
              <a:defRPr sz="4800">
                <a:solidFill>
                  <a:srgbClr val="FFFFFF"/>
                </a:solidFill>
                <a:latin typeface="Corbel"/>
                <a:ea typeface="Corbel"/>
                <a:cs typeface="Corbel"/>
                <a:sym typeface="Corbel"/>
              </a:defRPr>
            </a:pPr>
            <a:r>
              <a:rPr b="1"/>
              <a:t>Renew Food Plan</a:t>
            </a:r>
          </a:p>
        </p:txBody>
      </p:sp>
      <p:pic>
        <p:nvPicPr>
          <p:cNvPr id="380" name="pasted-image.pdf" descr="pasted-image.pdf"/>
          <p:cNvPicPr>
            <a:picLocks noChangeAspect="1"/>
          </p:cNvPicPr>
          <p:nvPr/>
        </p:nvPicPr>
        <p:blipFill>
          <a:blip r:embed="rId5" cstate="email">
            <a:alphaModFix amt="66621"/>
            <a:extLst>
              <a:ext uri="{28A0092B-C50C-407E-A947-70E740481C1C}">
                <a14:useLocalDpi xmlns:a14="http://schemas.microsoft.com/office/drawing/2010/main"/>
              </a:ext>
            </a:extLst>
          </a:blip>
          <a:stretch>
            <a:fillRect/>
          </a:stretch>
        </p:blipFill>
        <p:spPr>
          <a:xfrm>
            <a:off x="1717199" y="4786797"/>
            <a:ext cx="5720691" cy="6099959"/>
          </a:xfrm>
          <a:prstGeom prst="rect">
            <a:avLst/>
          </a:prstGeom>
          <a:ln w="12700">
            <a:miter lim="400000"/>
          </a:ln>
        </p:spPr>
      </p:pic>
      <p:sp>
        <p:nvSpPr>
          <p:cNvPr id="381" name="Available on our website: RVAintegrative.com">
            <a:hlinkClick r:id="rId6"/>
          </p:cNvPr>
          <p:cNvSpPr txBox="1"/>
          <p:nvPr/>
        </p:nvSpPr>
        <p:spPr>
          <a:xfrm>
            <a:off x="9350670" y="10047428"/>
            <a:ext cx="12258100" cy="9321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defTabSz="914400">
              <a:lnSpc>
                <a:spcPct val="90000"/>
              </a:lnSpc>
              <a:spcBef>
                <a:spcPts val="1000"/>
              </a:spcBef>
              <a:buFont typeface="Arial"/>
              <a:defRPr sz="4800" b="1">
                <a:solidFill>
                  <a:srgbClr val="FFFFFF"/>
                </a:solidFill>
                <a:latin typeface="Corbel"/>
                <a:ea typeface="Corbel"/>
                <a:cs typeface="Corbel"/>
                <a:sym typeface="Corbel"/>
              </a:defRPr>
            </a:lvl1pPr>
          </a:lstStyle>
          <a:p>
            <a:r>
              <a:t>Available on our website: RVAintegrative.com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500"/>
                                        <p:tgtEl>
                                          <p:spTgt spid="377"/>
                                        </p:tgtEl>
                                      </p:cBhvr>
                                    </p:animEffect>
                                  </p:childTnLst>
                                </p:cTn>
                              </p:par>
                            </p:childTnLst>
                          </p:cTn>
                        </p:par>
                        <p:par>
                          <p:cTn id="8" fill="hold">
                            <p:stCondLst>
                              <p:cond delay="500"/>
                            </p:stCondLst>
                            <p:childTnLst>
                              <p:par>
                                <p:cTn id="9" presetID="10" presetClass="entr" presetSubtype="0" fill="hold" grpId="2" nodeType="afterEffect">
                                  <p:stCondLst>
                                    <p:cond delay="0"/>
                                  </p:stCondLst>
                                  <p:childTnLst>
                                    <p:set>
                                      <p:cBhvr>
                                        <p:cTn id="10" dur="1" fill="hold">
                                          <p:stCondLst>
                                            <p:cond delay="0"/>
                                          </p:stCondLst>
                                        </p:cTn>
                                        <p:tgtEl>
                                          <p:spTgt spid="378"/>
                                        </p:tgtEl>
                                        <p:attrNameLst>
                                          <p:attrName>style.visibility</p:attrName>
                                        </p:attrNameLst>
                                      </p:cBhvr>
                                      <p:to>
                                        <p:strVal val="visible"/>
                                      </p:to>
                                    </p:set>
                                    <p:animEffect transition="in" filter="fade">
                                      <p:cBhvr>
                                        <p:cTn id="11" dur="500"/>
                                        <p:tgtEl>
                                          <p:spTgt spid="378"/>
                                        </p:tgtEl>
                                      </p:cBhvr>
                                    </p:animEffect>
                                  </p:childTnLst>
                                </p:cTn>
                              </p:par>
                            </p:childTnLst>
                          </p:cTn>
                        </p:par>
                        <p:par>
                          <p:cTn id="12" fill="hold">
                            <p:stCondLst>
                              <p:cond delay="1000"/>
                            </p:stCondLst>
                            <p:childTnLst>
                              <p:par>
                                <p:cTn id="13" presetID="10" presetClass="entr" presetSubtype="0" fill="hold" grpId="3" nodeType="afterEffect">
                                  <p:stCondLst>
                                    <p:cond delay="0"/>
                                  </p:stCondLst>
                                  <p:childTnLst>
                                    <p:set>
                                      <p:cBhvr>
                                        <p:cTn id="14" dur="1" fill="hold">
                                          <p:stCondLst>
                                            <p:cond delay="0"/>
                                          </p:stCondLst>
                                        </p:cTn>
                                        <p:tgtEl>
                                          <p:spTgt spid="380"/>
                                        </p:tgtEl>
                                        <p:attrNameLst>
                                          <p:attrName>style.visibility</p:attrName>
                                        </p:attrNameLst>
                                      </p:cBhvr>
                                      <p:to>
                                        <p:strVal val="visible"/>
                                      </p:to>
                                    </p:set>
                                    <p:animEffect transition="in" filter="fade">
                                      <p:cBhvr>
                                        <p:cTn id="15" dur="500"/>
                                        <p:tgtEl>
                                          <p:spTgt spid="380"/>
                                        </p:tgtEl>
                                      </p:cBhvr>
                                    </p:animEffect>
                                  </p:childTnLst>
                                </p:cTn>
                              </p:par>
                            </p:childTnLst>
                          </p:cTn>
                        </p:par>
                        <p:par>
                          <p:cTn id="16" fill="hold">
                            <p:stCondLst>
                              <p:cond delay="1500"/>
                            </p:stCondLst>
                            <p:childTnLst>
                              <p:par>
                                <p:cTn id="17" presetID="10" presetClass="entr" presetSubtype="0" fill="hold" grpId="4" nodeType="afterEffect">
                                  <p:stCondLst>
                                    <p:cond delay="0"/>
                                  </p:stCondLst>
                                  <p:childTnLst>
                                    <p:set>
                                      <p:cBhvr>
                                        <p:cTn id="18" dur="1" fill="hold">
                                          <p:stCondLst>
                                            <p:cond delay="0"/>
                                          </p:stCondLst>
                                        </p:cTn>
                                        <p:tgtEl>
                                          <p:spTgt spid="379">
                                            <p:bg/>
                                          </p:spTgt>
                                        </p:tgtEl>
                                        <p:attrNameLst>
                                          <p:attrName>style.visibility</p:attrName>
                                        </p:attrNameLst>
                                      </p:cBhvr>
                                      <p:to>
                                        <p:strVal val="visible"/>
                                      </p:to>
                                    </p:set>
                                    <p:animEffect transition="in" filter="fade">
                                      <p:cBhvr>
                                        <p:cTn id="19" dur="500"/>
                                        <p:tgtEl>
                                          <p:spTgt spid="379">
                                            <p:bg/>
                                          </p:spTgt>
                                        </p:tgtEl>
                                      </p:cBhvr>
                                    </p:animEffect>
                                  </p:childTnLst>
                                </p:cTn>
                              </p:par>
                              <p:par>
                                <p:cTn id="20" presetID="10" presetClass="entr" presetSubtype="0" fill="hold" grpId="4" nodeType="withEffect">
                                  <p:stCondLst>
                                    <p:cond delay="0"/>
                                  </p:stCondLst>
                                  <p:childTnLst>
                                    <p:set>
                                      <p:cBhvr>
                                        <p:cTn id="21" dur="1" fill="hold">
                                          <p:stCondLst>
                                            <p:cond delay="0"/>
                                          </p:stCondLst>
                                        </p:cTn>
                                        <p:tgtEl>
                                          <p:spTgt spid="379">
                                            <p:txEl>
                                              <p:pRg st="0" end="0"/>
                                            </p:txEl>
                                          </p:spTgt>
                                        </p:tgtEl>
                                        <p:attrNameLst>
                                          <p:attrName>style.visibility</p:attrName>
                                        </p:attrNameLst>
                                      </p:cBhvr>
                                      <p:to>
                                        <p:strVal val="visible"/>
                                      </p:to>
                                    </p:set>
                                    <p:animEffect transition="in" filter="fade">
                                      <p:cBhvr>
                                        <p:cTn id="22" dur="500"/>
                                        <p:tgtEl>
                                          <p:spTgt spid="379">
                                            <p:txEl>
                                              <p:pRg st="0" end="0"/>
                                            </p:txEl>
                                          </p:spTgt>
                                        </p:tgtEl>
                                      </p:cBhvr>
                                    </p:animEffect>
                                  </p:childTnLst>
                                </p:cTn>
                              </p:par>
                            </p:childTnLst>
                          </p:cTn>
                        </p:par>
                        <p:par>
                          <p:cTn id="23" fill="hold">
                            <p:stCondLst>
                              <p:cond delay="2000"/>
                            </p:stCondLst>
                            <p:childTnLst>
                              <p:par>
                                <p:cTn id="24" presetID="10" presetClass="entr" presetSubtype="0" fill="hold" grpId="4" nodeType="afterEffect">
                                  <p:stCondLst>
                                    <p:cond delay="0"/>
                                  </p:stCondLst>
                                  <p:childTnLst>
                                    <p:set>
                                      <p:cBhvr>
                                        <p:cTn id="25" dur="1" fill="hold">
                                          <p:stCondLst>
                                            <p:cond delay="0"/>
                                          </p:stCondLst>
                                        </p:cTn>
                                        <p:tgtEl>
                                          <p:spTgt spid="379">
                                            <p:txEl>
                                              <p:pRg st="1" end="1"/>
                                            </p:txEl>
                                          </p:spTgt>
                                        </p:tgtEl>
                                        <p:attrNameLst>
                                          <p:attrName>style.visibility</p:attrName>
                                        </p:attrNameLst>
                                      </p:cBhvr>
                                      <p:to>
                                        <p:strVal val="visible"/>
                                      </p:to>
                                    </p:set>
                                    <p:animEffect transition="in" filter="fade">
                                      <p:cBhvr>
                                        <p:cTn id="26" dur="500"/>
                                        <p:tgtEl>
                                          <p:spTgt spid="379">
                                            <p:txEl>
                                              <p:pRg st="1" end="1"/>
                                            </p:txEl>
                                          </p:spTgt>
                                        </p:tgtEl>
                                      </p:cBhvr>
                                    </p:animEffect>
                                  </p:childTnLst>
                                </p:cTn>
                              </p:par>
                            </p:childTnLst>
                          </p:cTn>
                        </p:par>
                        <p:par>
                          <p:cTn id="27" fill="hold">
                            <p:stCondLst>
                              <p:cond delay="2500"/>
                            </p:stCondLst>
                            <p:childTnLst>
                              <p:par>
                                <p:cTn id="28" presetID="10" presetClass="entr" presetSubtype="0" fill="hold" grpId="4" nodeType="afterEffect">
                                  <p:stCondLst>
                                    <p:cond delay="0"/>
                                  </p:stCondLst>
                                  <p:childTnLst>
                                    <p:set>
                                      <p:cBhvr>
                                        <p:cTn id="29" dur="1" fill="hold">
                                          <p:stCondLst>
                                            <p:cond delay="0"/>
                                          </p:stCondLst>
                                        </p:cTn>
                                        <p:tgtEl>
                                          <p:spTgt spid="379">
                                            <p:txEl>
                                              <p:pRg st="2" end="2"/>
                                            </p:txEl>
                                          </p:spTgt>
                                        </p:tgtEl>
                                        <p:attrNameLst>
                                          <p:attrName>style.visibility</p:attrName>
                                        </p:attrNameLst>
                                      </p:cBhvr>
                                      <p:to>
                                        <p:strVal val="visible"/>
                                      </p:to>
                                    </p:set>
                                    <p:animEffect transition="in" filter="fade">
                                      <p:cBhvr>
                                        <p:cTn id="30" dur="500"/>
                                        <p:tgtEl>
                                          <p:spTgt spid="379">
                                            <p:txEl>
                                              <p:pRg st="2" end="2"/>
                                            </p:txEl>
                                          </p:spTgt>
                                        </p:tgtEl>
                                      </p:cBhvr>
                                    </p:animEffect>
                                  </p:childTnLst>
                                </p:cTn>
                              </p:par>
                            </p:childTnLst>
                          </p:cTn>
                        </p:par>
                        <p:par>
                          <p:cTn id="31" fill="hold">
                            <p:stCondLst>
                              <p:cond delay="3000"/>
                            </p:stCondLst>
                            <p:childTnLst>
                              <p:par>
                                <p:cTn id="32" presetID="10" presetClass="entr" presetSubtype="0" fill="hold" grpId="4" nodeType="afterEffect">
                                  <p:stCondLst>
                                    <p:cond delay="0"/>
                                  </p:stCondLst>
                                  <p:childTnLst>
                                    <p:set>
                                      <p:cBhvr>
                                        <p:cTn id="33" dur="1" fill="hold">
                                          <p:stCondLst>
                                            <p:cond delay="0"/>
                                          </p:stCondLst>
                                        </p:cTn>
                                        <p:tgtEl>
                                          <p:spTgt spid="379">
                                            <p:txEl>
                                              <p:pRg st="3" end="3"/>
                                            </p:txEl>
                                          </p:spTgt>
                                        </p:tgtEl>
                                        <p:attrNameLst>
                                          <p:attrName>style.visibility</p:attrName>
                                        </p:attrNameLst>
                                      </p:cBhvr>
                                      <p:to>
                                        <p:strVal val="visible"/>
                                      </p:to>
                                    </p:set>
                                    <p:animEffect transition="in" filter="fade">
                                      <p:cBhvr>
                                        <p:cTn id="34" dur="500"/>
                                        <p:tgtEl>
                                          <p:spTgt spid="379">
                                            <p:txEl>
                                              <p:pRg st="3" end="3"/>
                                            </p:txEl>
                                          </p:spTgt>
                                        </p:tgtEl>
                                      </p:cBhvr>
                                    </p:animEffect>
                                  </p:childTnLst>
                                </p:cTn>
                              </p:par>
                            </p:childTnLst>
                          </p:cTn>
                        </p:par>
                        <p:par>
                          <p:cTn id="35" fill="hold">
                            <p:stCondLst>
                              <p:cond delay="3500"/>
                            </p:stCondLst>
                            <p:childTnLst>
                              <p:par>
                                <p:cTn id="36" presetID="10" presetClass="entr" presetSubtype="0" fill="hold" grpId="4" nodeType="afterEffect">
                                  <p:stCondLst>
                                    <p:cond delay="0"/>
                                  </p:stCondLst>
                                  <p:childTnLst>
                                    <p:set>
                                      <p:cBhvr>
                                        <p:cTn id="37" dur="1" fill="hold">
                                          <p:stCondLst>
                                            <p:cond delay="0"/>
                                          </p:stCondLst>
                                        </p:cTn>
                                        <p:tgtEl>
                                          <p:spTgt spid="379">
                                            <p:txEl>
                                              <p:pRg st="4" end="4"/>
                                            </p:txEl>
                                          </p:spTgt>
                                        </p:tgtEl>
                                        <p:attrNameLst>
                                          <p:attrName>style.visibility</p:attrName>
                                        </p:attrNameLst>
                                      </p:cBhvr>
                                      <p:to>
                                        <p:strVal val="visible"/>
                                      </p:to>
                                    </p:set>
                                    <p:animEffect transition="in" filter="fade">
                                      <p:cBhvr>
                                        <p:cTn id="38" dur="500"/>
                                        <p:tgtEl>
                                          <p:spTgt spid="379">
                                            <p:txEl>
                                              <p:pRg st="4" end="4"/>
                                            </p:txEl>
                                          </p:spTgt>
                                        </p:tgtEl>
                                      </p:cBhvr>
                                    </p:animEffect>
                                  </p:childTnLst>
                                </p:cTn>
                              </p:par>
                            </p:childTnLst>
                          </p:cTn>
                        </p:par>
                        <p:par>
                          <p:cTn id="39" fill="hold">
                            <p:stCondLst>
                              <p:cond delay="4000"/>
                            </p:stCondLst>
                            <p:childTnLst>
                              <p:par>
                                <p:cTn id="40" presetID="10" presetClass="entr" presetSubtype="0" fill="hold" grpId="5" nodeType="afterEffect">
                                  <p:stCondLst>
                                    <p:cond delay="0"/>
                                  </p:stCondLst>
                                  <p:childTnLst>
                                    <p:set>
                                      <p:cBhvr>
                                        <p:cTn id="41" dur="1" fill="hold">
                                          <p:stCondLst>
                                            <p:cond delay="0"/>
                                          </p:stCondLst>
                                        </p:cTn>
                                        <p:tgtEl>
                                          <p:spTgt spid="381"/>
                                        </p:tgtEl>
                                        <p:attrNameLst>
                                          <p:attrName>style.visibility</p:attrName>
                                        </p:attrNameLst>
                                      </p:cBhvr>
                                      <p:to>
                                        <p:strVal val="visible"/>
                                      </p:to>
                                    </p:set>
                                    <p:animEffect transition="in" filter="fade">
                                      <p:cBhvr>
                                        <p:cTn id="42" dur="5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1" animBg="1" advAuto="0"/>
      <p:bldP spid="378" grpId="2" animBg="1" advAuto="0"/>
      <p:bldP spid="379" grpId="4" build="p" bldLvl="5" animBg="1" advAuto="0"/>
      <p:bldP spid="380" grpId="3" animBg="1" advAuto="0"/>
      <p:bldP spid="381" grpId="5"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leep…"/>
          <p:cNvSpPr txBox="1"/>
          <p:nvPr/>
        </p:nvSpPr>
        <p:spPr>
          <a:xfrm>
            <a:off x="1661854" y="2793999"/>
            <a:ext cx="21082001" cy="6857858"/>
          </a:xfrm>
          <a:prstGeom prst="rect">
            <a:avLst/>
          </a:prstGeom>
          <a:ln w="25400">
            <a:miter lim="400000"/>
          </a:ln>
          <a:extLst>
            <a:ext uri="{C572A759-6A51-4108-AA02-DFA0A04FC94B}">
              <ma14:wrappingTextBoxFlag xmlns:ma14="http://schemas.microsoft.com/office/mac/drawingml/2011/main" val="1"/>
            </a:ext>
          </a:extLst>
        </p:spPr>
        <p:txBody>
          <a:bodyPr tIns="91439" bIns="91439" numCol="2" spcCol="1054100"/>
          <a:lstStyle/>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Sleep</a:t>
            </a:r>
          </a:p>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Diet</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Detoxification</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Mitochondrial Energetics (Energy Production)</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Inflammation</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Hormones</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Infections</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Graded Exercise</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Other Modalities</a:t>
            </a:r>
          </a:p>
        </p:txBody>
      </p:sp>
      <p:pic>
        <p:nvPicPr>
          <p:cNvPr id="384"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306716" cy="127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RIFM-Diagram.png" descr="RIFM-Diagr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66457" y="2216439"/>
            <a:ext cx="13251086" cy="928312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647090" cy="1270000"/>
          </a:xfrm>
          <a:prstGeom prst="rect">
            <a:avLst/>
          </a:prstGeom>
          <a:ln w="12700">
            <a:miter lim="400000"/>
          </a:ln>
        </p:spPr>
      </p:pic>
      <p:pic>
        <p:nvPicPr>
          <p:cNvPr id="387" name="treatment-photos-detox.jpg" descr="treatment-photos-detox.jpg"/>
          <p:cNvPicPr>
            <a:picLocks noChangeAspect="1"/>
          </p:cNvPicPr>
          <p:nvPr/>
        </p:nvPicPr>
        <p:blipFill>
          <a:blip r:embed="rId3">
            <a:extLst/>
          </a:blip>
          <a:srcRect t="5694" b="30475"/>
          <a:stretch>
            <a:fillRect/>
          </a:stretch>
        </p:blipFill>
        <p:spPr>
          <a:xfrm>
            <a:off x="256134" y="1778000"/>
            <a:ext cx="23876001" cy="10160001"/>
          </a:xfrm>
          <a:prstGeom prst="rect">
            <a:avLst/>
          </a:prstGeom>
          <a:ln w="12700">
            <a:miter lim="400000"/>
          </a:ln>
        </p:spPr>
      </p:pic>
      <p:sp>
        <p:nvSpPr>
          <p:cNvPr id="388" name="Sources"/>
          <p:cNvSpPr txBox="1"/>
          <p:nvPr/>
        </p:nvSpPr>
        <p:spPr>
          <a:xfrm>
            <a:off x="1661854" y="2793999"/>
            <a:ext cx="21082001" cy="11099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defTabSz="914400">
              <a:spcBef>
                <a:spcPts val="4800"/>
              </a:spcBef>
              <a:defRPr sz="6000" b="1">
                <a:solidFill>
                  <a:srgbClr val="FFFFFF"/>
                </a:solidFill>
                <a:latin typeface="Corbel"/>
                <a:ea typeface="Corbel"/>
                <a:cs typeface="Corbel"/>
                <a:sym typeface="Corbel"/>
              </a:defRPr>
            </a:lvl1pPr>
          </a:lstStyle>
          <a:p>
            <a:r>
              <a:t>Sources</a:t>
            </a:r>
          </a:p>
        </p:txBody>
      </p:sp>
      <p:sp>
        <p:nvSpPr>
          <p:cNvPr id="389" name="Line"/>
          <p:cNvSpPr/>
          <p:nvPr/>
        </p:nvSpPr>
        <p:spPr>
          <a:xfrm>
            <a:off x="1670210" y="3904000"/>
            <a:ext cx="21030882" cy="1"/>
          </a:xfrm>
          <a:prstGeom prst="line">
            <a:avLst/>
          </a:prstGeom>
          <a:ln w="12700">
            <a:solidFill>
              <a:srgbClr val="FFFFFF">
                <a:alpha val="20387"/>
              </a:srgbClr>
            </a:solidFill>
            <a:miter/>
          </a:ln>
        </p:spPr>
        <p:txBody>
          <a:bodyPr tIns="91439" bIns="91439"/>
          <a:lstStyle/>
          <a:p>
            <a:endParaRPr/>
          </a:p>
        </p:txBody>
      </p:sp>
      <p:pic>
        <p:nvPicPr>
          <p:cNvPr id="390" name="pasted-image.pdf" descr="pasted-image.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71000" y="317500"/>
            <a:ext cx="7495561" cy="1270000"/>
          </a:xfrm>
          <a:prstGeom prst="rect">
            <a:avLst/>
          </a:prstGeom>
          <a:ln w="12700">
            <a:miter lim="400000"/>
          </a:ln>
        </p:spPr>
      </p:pic>
      <p:sp>
        <p:nvSpPr>
          <p:cNvPr id="391" name="Food…"/>
          <p:cNvSpPr txBox="1"/>
          <p:nvPr/>
        </p:nvSpPr>
        <p:spPr>
          <a:xfrm>
            <a:off x="1661854" y="2793999"/>
            <a:ext cx="21082001" cy="66852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defTabSz="914400">
              <a:spcBef>
                <a:spcPts val="4800"/>
              </a:spcBef>
              <a:defRPr sz="6000" b="1">
                <a:solidFill>
                  <a:srgbClr val="FFFFFF"/>
                </a:solidFill>
                <a:latin typeface="Corbel"/>
                <a:ea typeface="Corbel"/>
                <a:cs typeface="Corbel"/>
                <a:sym typeface="Corbel"/>
              </a:defRPr>
            </a:pPr>
            <a:endParaRPr dirty="0"/>
          </a:p>
          <a:p>
            <a:pPr marL="481263" indent="-481263" defTabSz="914400">
              <a:spcBef>
                <a:spcPts val="2400"/>
              </a:spcBef>
              <a:buSzPct val="100000"/>
              <a:buChar char="•"/>
              <a:defRPr sz="4800" b="1">
                <a:solidFill>
                  <a:srgbClr val="FFFFFF"/>
                </a:solidFill>
                <a:latin typeface="Corbel"/>
                <a:ea typeface="Corbel"/>
                <a:cs typeface="Corbel"/>
                <a:sym typeface="Corbel"/>
              </a:defRPr>
            </a:pPr>
            <a:r>
              <a:rPr dirty="0"/>
              <a:t>Food</a:t>
            </a:r>
          </a:p>
          <a:p>
            <a:pPr marL="481263" indent="-481263" defTabSz="914400">
              <a:spcBef>
                <a:spcPts val="2400"/>
              </a:spcBef>
              <a:buSzPct val="100000"/>
              <a:buChar char="•"/>
              <a:defRPr sz="4800" b="1">
                <a:solidFill>
                  <a:srgbClr val="FFFFFF"/>
                </a:solidFill>
                <a:latin typeface="Corbel"/>
                <a:ea typeface="Corbel"/>
                <a:cs typeface="Corbel"/>
                <a:sym typeface="Corbel"/>
              </a:defRPr>
            </a:pPr>
            <a:r>
              <a:rPr dirty="0"/>
              <a:t>Air</a:t>
            </a:r>
          </a:p>
          <a:p>
            <a:pPr marL="481263" indent="-481263" defTabSz="914400">
              <a:spcBef>
                <a:spcPts val="2400"/>
              </a:spcBef>
              <a:buSzPct val="100000"/>
              <a:buChar char="•"/>
              <a:defRPr sz="4800" b="1">
                <a:solidFill>
                  <a:srgbClr val="FFFFFF"/>
                </a:solidFill>
                <a:latin typeface="Corbel"/>
                <a:ea typeface="Corbel"/>
                <a:cs typeface="Corbel"/>
                <a:sym typeface="Corbel"/>
              </a:defRPr>
            </a:pPr>
            <a:r>
              <a:rPr dirty="0"/>
              <a:t>Water</a:t>
            </a:r>
          </a:p>
          <a:p>
            <a:pPr marL="481263" indent="-481263" defTabSz="914400">
              <a:spcBef>
                <a:spcPts val="2400"/>
              </a:spcBef>
              <a:buSzPct val="100000"/>
              <a:buChar char="•"/>
              <a:defRPr sz="4800" b="1">
                <a:solidFill>
                  <a:srgbClr val="FFFFFF"/>
                </a:solidFill>
                <a:latin typeface="Corbel"/>
                <a:ea typeface="Corbel"/>
                <a:cs typeface="Corbel"/>
                <a:sym typeface="Corbel"/>
              </a:defRPr>
            </a:pPr>
            <a:r>
              <a:rPr dirty="0"/>
              <a:t>Environment</a:t>
            </a:r>
          </a:p>
          <a:p>
            <a:pPr marL="481263" indent="-481263" defTabSz="914400">
              <a:spcBef>
                <a:spcPts val="2400"/>
              </a:spcBef>
              <a:buSzPct val="100000"/>
              <a:buChar char="•"/>
              <a:defRPr sz="4800" b="1">
                <a:solidFill>
                  <a:srgbClr val="FFFFFF"/>
                </a:solidFill>
                <a:latin typeface="Corbel"/>
                <a:ea typeface="Corbel"/>
                <a:cs typeface="Corbel"/>
                <a:sym typeface="Corbel"/>
              </a:defRPr>
            </a:pPr>
            <a:r>
              <a:rPr dirty="0"/>
              <a:t>Relationships</a:t>
            </a:r>
          </a:p>
        </p:txBody>
      </p:sp>
      <p:grpSp>
        <p:nvGrpSpPr>
          <p:cNvPr id="394" name="Group"/>
          <p:cNvGrpSpPr/>
          <p:nvPr/>
        </p:nvGrpSpPr>
        <p:grpSpPr>
          <a:xfrm>
            <a:off x="12218712" y="4361222"/>
            <a:ext cx="10430130" cy="4903513"/>
            <a:chOff x="0" y="0"/>
            <a:chExt cx="10430129" cy="4903512"/>
          </a:xfrm>
        </p:grpSpPr>
        <p:sp>
          <p:nvSpPr>
            <p:cNvPr id="392" name="Starting point:…"/>
            <p:cNvSpPr txBox="1"/>
            <p:nvPr/>
          </p:nvSpPr>
          <p:spPr>
            <a:xfrm>
              <a:off x="12791" y="0"/>
              <a:ext cx="10417339" cy="20116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defTabSz="914400">
                <a:spcBef>
                  <a:spcPts val="1200"/>
                </a:spcBef>
                <a:defRPr sz="6000" b="1">
                  <a:solidFill>
                    <a:srgbClr val="FFFFFF"/>
                  </a:solidFill>
                  <a:latin typeface="Corbel"/>
                  <a:ea typeface="Corbel"/>
                  <a:cs typeface="Corbel"/>
                  <a:sym typeface="Corbel"/>
                </a:defRPr>
              </a:pPr>
              <a:r>
                <a:rPr dirty="0"/>
                <a:t>Starting point:</a:t>
              </a:r>
            </a:p>
            <a:p>
              <a:pPr defTabSz="914400">
                <a:spcBef>
                  <a:spcPts val="4800"/>
                </a:spcBef>
                <a:defRPr sz="4800" b="1">
                  <a:solidFill>
                    <a:srgbClr val="FFFFFF"/>
                  </a:solidFill>
                  <a:latin typeface="Corbel"/>
                  <a:ea typeface="Corbel"/>
                  <a:cs typeface="Corbel"/>
                  <a:sym typeface="Corbel"/>
                </a:defRPr>
              </a:pPr>
              <a:r>
                <a:rPr dirty="0"/>
                <a:t>IFM Detox Food Plan toolkit.</a:t>
              </a:r>
            </a:p>
          </p:txBody>
        </p:sp>
        <p:pic>
          <p:nvPicPr>
            <p:cNvPr id="393" name="pasted-image.pdf" descr="pasted-image.pdf"/>
            <p:cNvPicPr>
              <a:picLocks noChangeAspect="1"/>
            </p:cNvPicPr>
            <p:nvPr/>
          </p:nvPicPr>
          <p:blipFill>
            <a:blip r:embed="rId5" cstate="email">
              <a:alphaModFix amt="66621"/>
              <a:extLst>
                <a:ext uri="{28A0092B-C50C-407E-A947-70E740481C1C}">
                  <a14:useLocalDpi xmlns:a14="http://schemas.microsoft.com/office/drawing/2010/main"/>
                </a:ext>
              </a:extLst>
            </a:blip>
            <a:stretch>
              <a:fillRect/>
            </a:stretch>
          </p:blipFill>
          <p:spPr>
            <a:xfrm>
              <a:off x="0" y="2469425"/>
              <a:ext cx="2282747" cy="2434088"/>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500"/>
                                        <p:tgtEl>
                                          <p:spTgt spid="388"/>
                                        </p:tgtEl>
                                      </p:cBhvr>
                                    </p:animEffect>
                                  </p:childTnLst>
                                </p:cTn>
                              </p:par>
                            </p:childTnLst>
                          </p:cTn>
                        </p:par>
                        <p:par>
                          <p:cTn id="8" fill="hold">
                            <p:stCondLst>
                              <p:cond delay="500"/>
                            </p:stCondLst>
                            <p:childTnLst>
                              <p:par>
                                <p:cTn id="9" presetID="10" presetClass="entr" presetSubtype="0" fill="hold" grpId="2" nodeType="afterEffect">
                                  <p:stCondLst>
                                    <p:cond delay="0"/>
                                  </p:stCondLst>
                                  <p:childTnLst>
                                    <p:set>
                                      <p:cBhvr>
                                        <p:cTn id="10" dur="1" fill="hold">
                                          <p:stCondLst>
                                            <p:cond delay="0"/>
                                          </p:stCondLst>
                                        </p:cTn>
                                        <p:tgtEl>
                                          <p:spTgt spid="389"/>
                                        </p:tgtEl>
                                        <p:attrNameLst>
                                          <p:attrName>style.visibility</p:attrName>
                                        </p:attrNameLst>
                                      </p:cBhvr>
                                      <p:to>
                                        <p:strVal val="visible"/>
                                      </p:to>
                                    </p:set>
                                    <p:animEffect transition="in" filter="fade">
                                      <p:cBhvr>
                                        <p:cTn id="11" dur="500"/>
                                        <p:tgtEl>
                                          <p:spTgt spid="389"/>
                                        </p:tgtEl>
                                      </p:cBhvr>
                                    </p:animEffect>
                                  </p:childTnLst>
                                </p:cTn>
                              </p:par>
                            </p:childTnLst>
                          </p:cTn>
                        </p:par>
                        <p:par>
                          <p:cTn id="12" fill="hold">
                            <p:stCondLst>
                              <p:cond delay="1000"/>
                            </p:stCondLst>
                            <p:childTnLst>
                              <p:par>
                                <p:cTn id="13" presetID="10" presetClass="entr" presetSubtype="0" fill="hold" grpId="3" nodeType="afterEffect">
                                  <p:stCondLst>
                                    <p:cond delay="0"/>
                                  </p:stCondLst>
                                  <p:childTnLst>
                                    <p:set>
                                      <p:cBhvr>
                                        <p:cTn id="14" dur="1" fill="hold">
                                          <p:stCondLst>
                                            <p:cond delay="0"/>
                                          </p:stCondLst>
                                        </p:cTn>
                                        <p:tgtEl>
                                          <p:spTgt spid="391"/>
                                        </p:tgtEl>
                                        <p:attrNameLst>
                                          <p:attrName>style.visibility</p:attrName>
                                        </p:attrNameLst>
                                      </p:cBhvr>
                                      <p:to>
                                        <p:strVal val="visible"/>
                                      </p:to>
                                    </p:set>
                                    <p:animEffect transition="in" filter="fade">
                                      <p:cBhvr>
                                        <p:cTn id="15" dur="500"/>
                                        <p:tgtEl>
                                          <p:spTgt spid="391"/>
                                        </p:tgtEl>
                                      </p:cBhvr>
                                    </p:animEffect>
                                  </p:childTnLst>
                                </p:cTn>
                              </p:par>
                            </p:childTnLst>
                          </p:cTn>
                        </p:par>
                        <p:par>
                          <p:cTn id="16" fill="hold">
                            <p:stCondLst>
                              <p:cond delay="1500"/>
                            </p:stCondLst>
                            <p:childTnLst>
                              <p:par>
                                <p:cTn id="17" presetID="10" presetClass="entr" presetSubtype="0" fill="hold" grpId="4" nodeType="afterEffect">
                                  <p:stCondLst>
                                    <p:cond delay="0"/>
                                  </p:stCondLst>
                                  <p:childTnLst>
                                    <p:set>
                                      <p:cBhvr>
                                        <p:cTn id="18" dur="1" fill="hold">
                                          <p:stCondLst>
                                            <p:cond delay="0"/>
                                          </p:stCondLst>
                                        </p:cTn>
                                        <p:tgtEl>
                                          <p:spTgt spid="394"/>
                                        </p:tgtEl>
                                        <p:attrNameLst>
                                          <p:attrName>style.visibility</p:attrName>
                                        </p:attrNameLst>
                                      </p:cBhvr>
                                      <p:to>
                                        <p:strVal val="visible"/>
                                      </p:to>
                                    </p:set>
                                    <p:animEffect transition="in" filter="fade">
                                      <p:cBhvr>
                                        <p:cTn id="19" dur="5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1" animBg="1" advAuto="0"/>
      <p:bldP spid="389" grpId="2" animBg="1" advAuto="0"/>
      <p:bldP spid="391" grpId="3" animBg="1" advAuto="0"/>
      <p:bldP spid="394" grpId="4"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leep…"/>
          <p:cNvSpPr txBox="1"/>
          <p:nvPr/>
        </p:nvSpPr>
        <p:spPr>
          <a:xfrm>
            <a:off x="1661854" y="2793999"/>
            <a:ext cx="21082001" cy="6857858"/>
          </a:xfrm>
          <a:prstGeom prst="rect">
            <a:avLst/>
          </a:prstGeom>
          <a:ln w="25400">
            <a:miter lim="400000"/>
          </a:ln>
          <a:extLst>
            <a:ext uri="{C572A759-6A51-4108-AA02-DFA0A04FC94B}">
              <ma14:wrappingTextBoxFlag xmlns:ma14="http://schemas.microsoft.com/office/mac/drawingml/2011/main" val="1"/>
            </a:ext>
          </a:extLst>
        </p:spPr>
        <p:txBody>
          <a:bodyPr tIns="91439" bIns="91439" numCol="2" spcCol="1054100"/>
          <a:lstStyle/>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Sleep</a:t>
            </a:r>
          </a:p>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Diet</a:t>
            </a:r>
          </a:p>
          <a:p>
            <a:pPr marL="802105" indent="-802105" defTabSz="914400">
              <a:spcBef>
                <a:spcPts val="2400"/>
              </a:spcBef>
              <a:buSzPct val="100000"/>
              <a:buAutoNum type="arabicPeriod"/>
              <a:defRPr sz="6000" b="1">
                <a:solidFill>
                  <a:srgbClr val="64AD45">
                    <a:alpha val="32668"/>
                  </a:srgbClr>
                </a:solidFill>
                <a:latin typeface="Corbel"/>
                <a:ea typeface="Corbel"/>
                <a:cs typeface="Corbel"/>
                <a:sym typeface="Corbel"/>
              </a:defRPr>
            </a:pPr>
            <a:r>
              <a:t>Detoxification</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Mitochondrial Energetics (Energy Production)</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Inflammation</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Hormones</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Infections</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Graded Exercise</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Other Modalities</a:t>
            </a:r>
          </a:p>
        </p:txBody>
      </p:sp>
      <p:pic>
        <p:nvPicPr>
          <p:cNvPr id="397"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306716" cy="127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647090" cy="1270000"/>
          </a:xfrm>
          <a:prstGeom prst="rect">
            <a:avLst/>
          </a:prstGeom>
          <a:ln w="12700">
            <a:miter lim="400000"/>
          </a:ln>
        </p:spPr>
      </p:pic>
      <p:pic>
        <p:nvPicPr>
          <p:cNvPr id="400" name="treatment-photos-energy.jpg" descr="treatment-photos-energy.jpg"/>
          <p:cNvPicPr>
            <a:picLocks noChangeAspect="1"/>
          </p:cNvPicPr>
          <p:nvPr/>
        </p:nvPicPr>
        <p:blipFill>
          <a:blip r:embed="rId3">
            <a:extLst/>
          </a:blip>
          <a:srcRect t="18085" b="18085"/>
          <a:stretch>
            <a:fillRect/>
          </a:stretch>
        </p:blipFill>
        <p:spPr>
          <a:xfrm>
            <a:off x="256134" y="1778000"/>
            <a:ext cx="23876001" cy="10160001"/>
          </a:xfrm>
          <a:prstGeom prst="rect">
            <a:avLst/>
          </a:prstGeom>
          <a:ln w="12700">
            <a:miter lim="400000"/>
          </a:ln>
        </p:spPr>
      </p:pic>
      <p:sp>
        <p:nvSpPr>
          <p:cNvPr id="401" name="Energy Production at Cellular Level"/>
          <p:cNvSpPr txBox="1"/>
          <p:nvPr/>
        </p:nvSpPr>
        <p:spPr>
          <a:xfrm>
            <a:off x="1661854" y="2793999"/>
            <a:ext cx="21082001" cy="11099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defTabSz="914400">
              <a:spcBef>
                <a:spcPts val="4800"/>
              </a:spcBef>
              <a:defRPr sz="6000" b="1">
                <a:solidFill>
                  <a:srgbClr val="FFFFFF"/>
                </a:solidFill>
                <a:latin typeface="Corbel"/>
                <a:ea typeface="Corbel"/>
                <a:cs typeface="Corbel"/>
                <a:sym typeface="Corbel"/>
              </a:defRPr>
            </a:lvl1pPr>
          </a:lstStyle>
          <a:p>
            <a:r>
              <a:t>Energy Production at Cellular Level</a:t>
            </a:r>
          </a:p>
        </p:txBody>
      </p:sp>
      <p:sp>
        <p:nvSpPr>
          <p:cNvPr id="402" name="Line"/>
          <p:cNvSpPr/>
          <p:nvPr/>
        </p:nvSpPr>
        <p:spPr>
          <a:xfrm>
            <a:off x="1670210" y="4132600"/>
            <a:ext cx="21030882" cy="1"/>
          </a:xfrm>
          <a:prstGeom prst="line">
            <a:avLst/>
          </a:prstGeom>
          <a:ln w="12700">
            <a:solidFill>
              <a:srgbClr val="FFFFFF">
                <a:alpha val="20387"/>
              </a:srgbClr>
            </a:solidFill>
            <a:miter/>
          </a:ln>
        </p:spPr>
        <p:txBody>
          <a:bodyPr tIns="91439" bIns="91439"/>
          <a:lstStyle/>
          <a:p>
            <a:endParaRPr/>
          </a:p>
        </p:txBody>
      </p:sp>
      <p:pic>
        <p:nvPicPr>
          <p:cNvPr id="403" name="pasted-image.pdf" descr="pasted-image.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71000" y="317500"/>
            <a:ext cx="13324908" cy="1270000"/>
          </a:xfrm>
          <a:prstGeom prst="rect">
            <a:avLst/>
          </a:prstGeom>
          <a:ln w="12700">
            <a:miter lim="400000"/>
          </a:ln>
        </p:spPr>
      </p:pic>
      <p:sp>
        <p:nvSpPr>
          <p:cNvPr id="404" name="Acetyl L Carnitine  1000 mg–1500 mg divided up twice to 3×/daily…"/>
          <p:cNvSpPr txBox="1"/>
          <p:nvPr/>
        </p:nvSpPr>
        <p:spPr>
          <a:xfrm>
            <a:off x="1645414" y="4361222"/>
            <a:ext cx="21846866" cy="7144978"/>
          </a:xfrm>
          <a:prstGeom prst="rect">
            <a:avLst/>
          </a:prstGeom>
          <a:ln w="25400">
            <a:miter lim="400000"/>
          </a:ln>
          <a:effectLst>
            <a:outerShdw blurRad="127000" dist="25400" dir="5400000" rotWithShape="0">
              <a:srgbClr val="000000">
                <a:alpha val="69620"/>
              </a:srgbClr>
            </a:outerShdw>
          </a:effectLst>
          <a:extLst>
            <a:ext uri="{C572A759-6A51-4108-AA02-DFA0A04FC94B}">
              <ma14:wrappingTextBoxFlag xmlns:ma14="http://schemas.microsoft.com/office/mac/drawingml/2011/main" val="1"/>
            </a:ext>
          </a:extLst>
        </p:spPr>
        <p:txBody>
          <a:bodyPr tIns="91439" bIns="91439" numCol="3" spcCol="373413"/>
          <a:lstStyle/>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Acetyl L Carnitine </a:t>
            </a:r>
            <a:br>
              <a:rPr b="1" dirty="0"/>
            </a:br>
            <a:r>
              <a:rPr sz="3600" dirty="0"/>
              <a:t>1000 mg–1500 mg divided up twice to 3×/daily</a:t>
            </a:r>
            <a:endParaRPr b="1" dirty="0"/>
          </a:p>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Coenzyme Q 10 </a:t>
            </a:r>
            <a:br>
              <a:rPr b="1" dirty="0"/>
            </a:br>
            <a:r>
              <a:rPr sz="3600" dirty="0"/>
              <a:t>100 mg 2×/daily up to 200 mg 2×/daily</a:t>
            </a:r>
          </a:p>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D-Ribose </a:t>
            </a:r>
            <a:br>
              <a:rPr b="1" dirty="0"/>
            </a:br>
            <a:r>
              <a:rPr sz="3600" dirty="0"/>
              <a:t>5000 mg 3×/daily for 3 weeks then 2×/</a:t>
            </a:r>
            <a:r>
              <a:rPr sz="3600" dirty="0" smtClean="0"/>
              <a:t>daily</a:t>
            </a:r>
            <a:endParaRPr lang="en-US" sz="3600" dirty="0" smtClean="0"/>
          </a:p>
          <a:p>
            <a:pPr marL="481263" indent="-481263" defTabSz="914400">
              <a:spcBef>
                <a:spcPts val="1800"/>
              </a:spcBef>
              <a:buSzPct val="100000"/>
              <a:buChar char="•"/>
              <a:defRPr sz="4800">
                <a:solidFill>
                  <a:srgbClr val="FFFFFF"/>
                </a:solidFill>
                <a:latin typeface="Corbel"/>
                <a:ea typeface="Corbel"/>
                <a:cs typeface="Corbel"/>
                <a:sym typeface="Corbel"/>
              </a:defRPr>
            </a:pPr>
            <a:endParaRPr sz="3600" dirty="0"/>
          </a:p>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EPA/DHA</a:t>
            </a:r>
            <a:br>
              <a:rPr b="1" dirty="0"/>
            </a:br>
            <a:r>
              <a:rPr sz="3600" dirty="0"/>
              <a:t>1000 mg 2×/daily</a:t>
            </a:r>
          </a:p>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B vitamins </a:t>
            </a:r>
            <a:br>
              <a:rPr b="1" dirty="0"/>
            </a:br>
            <a:r>
              <a:rPr sz="3600" dirty="0"/>
              <a:t>(esp. B12, folate, B6, niacinamide)</a:t>
            </a:r>
            <a:endParaRPr b="1" dirty="0"/>
          </a:p>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Lipid exchange </a:t>
            </a:r>
            <a:br>
              <a:rPr b="1" dirty="0"/>
            </a:br>
            <a:r>
              <a:rPr sz="3600" dirty="0"/>
              <a:t>(replace or replenish the fatty acids of membranes)</a:t>
            </a:r>
            <a:endParaRPr b="1" dirty="0"/>
          </a:p>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Magnesium </a:t>
            </a:r>
            <a:br>
              <a:rPr b="1" dirty="0"/>
            </a:br>
            <a:r>
              <a:rPr sz="3600" dirty="0"/>
              <a:t>300–500 mg nightly (ideally glycinate form unless constipated)</a:t>
            </a:r>
            <a:endParaRPr b="1" dirty="0"/>
          </a:p>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Alpha Lipoic Acid </a:t>
            </a:r>
            <a:br>
              <a:rPr b="1" dirty="0"/>
            </a:br>
            <a:r>
              <a:rPr sz="3600" dirty="0"/>
              <a:t>100–200mg 2×/daily</a:t>
            </a:r>
            <a:endParaRPr b="1" dirty="0"/>
          </a:p>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N-Acetyl Cysteine</a:t>
            </a:r>
            <a:r>
              <a:rPr dirty="0"/>
              <a:t> </a:t>
            </a:r>
            <a:br>
              <a:rPr dirty="0"/>
            </a:br>
            <a:r>
              <a:rPr sz="3600" dirty="0"/>
              <a:t>250–500 mg 3×/daily</a:t>
            </a:r>
            <a:endParaRPr b="1" dirty="0"/>
          </a:p>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Acetyl glutathione </a:t>
            </a:r>
            <a:br>
              <a:rPr b="1" dirty="0"/>
            </a:br>
            <a:r>
              <a:rPr sz="3600" dirty="0"/>
              <a:t>250–500 mg 2×/daily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500"/>
                                        <p:tgtEl>
                                          <p:spTgt spid="401"/>
                                        </p:tgtEl>
                                      </p:cBhvr>
                                    </p:animEffect>
                                  </p:childTnLst>
                                </p:cTn>
                              </p:par>
                            </p:childTnLst>
                          </p:cTn>
                        </p:par>
                        <p:par>
                          <p:cTn id="8" fill="hold">
                            <p:stCondLst>
                              <p:cond delay="500"/>
                            </p:stCondLst>
                            <p:childTnLst>
                              <p:par>
                                <p:cTn id="9" presetID="10" presetClass="entr" presetSubtype="0" fill="hold" grpId="2" nodeType="afterEffect">
                                  <p:stCondLst>
                                    <p:cond delay="0"/>
                                  </p:stCondLst>
                                  <p:childTnLst>
                                    <p:set>
                                      <p:cBhvr>
                                        <p:cTn id="10" dur="1" fill="hold">
                                          <p:stCondLst>
                                            <p:cond delay="0"/>
                                          </p:stCondLst>
                                        </p:cTn>
                                        <p:tgtEl>
                                          <p:spTgt spid="402"/>
                                        </p:tgtEl>
                                        <p:attrNameLst>
                                          <p:attrName>style.visibility</p:attrName>
                                        </p:attrNameLst>
                                      </p:cBhvr>
                                      <p:to>
                                        <p:strVal val="visible"/>
                                      </p:to>
                                    </p:set>
                                    <p:animEffect transition="in" filter="fade">
                                      <p:cBhvr>
                                        <p:cTn id="11" dur="500"/>
                                        <p:tgtEl>
                                          <p:spTgt spid="402"/>
                                        </p:tgtEl>
                                      </p:cBhvr>
                                    </p:animEffect>
                                  </p:childTnLst>
                                </p:cTn>
                              </p:par>
                            </p:childTnLst>
                          </p:cTn>
                        </p:par>
                        <p:par>
                          <p:cTn id="12" fill="hold">
                            <p:stCondLst>
                              <p:cond delay="1000"/>
                            </p:stCondLst>
                            <p:childTnLst>
                              <p:par>
                                <p:cTn id="13" presetID="10" presetClass="entr" presetSubtype="0" fill="hold" grpId="3" nodeType="afterEffect">
                                  <p:stCondLst>
                                    <p:cond delay="0"/>
                                  </p:stCondLst>
                                  <p:childTnLst>
                                    <p:set>
                                      <p:cBhvr>
                                        <p:cTn id="14" dur="1" fill="hold">
                                          <p:stCondLst>
                                            <p:cond delay="0"/>
                                          </p:stCondLst>
                                        </p:cTn>
                                        <p:tgtEl>
                                          <p:spTgt spid="404"/>
                                        </p:tgtEl>
                                        <p:attrNameLst>
                                          <p:attrName>style.visibility</p:attrName>
                                        </p:attrNameLst>
                                      </p:cBhvr>
                                      <p:to>
                                        <p:strVal val="visible"/>
                                      </p:to>
                                    </p:set>
                                    <p:animEffect transition="in" filter="fade">
                                      <p:cBhvr>
                                        <p:cTn id="15" dur="5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1" animBg="1" advAuto="0"/>
      <p:bldP spid="402" grpId="2" animBg="1" advAuto="0"/>
      <p:bldP spid="404" grpId="3"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leep…"/>
          <p:cNvSpPr txBox="1"/>
          <p:nvPr/>
        </p:nvSpPr>
        <p:spPr>
          <a:xfrm>
            <a:off x="1661854" y="2793999"/>
            <a:ext cx="21082001" cy="6857858"/>
          </a:xfrm>
          <a:prstGeom prst="rect">
            <a:avLst/>
          </a:prstGeom>
          <a:ln w="25400">
            <a:miter lim="400000"/>
          </a:ln>
          <a:extLst>
            <a:ext uri="{C572A759-6A51-4108-AA02-DFA0A04FC94B}">
              <ma14:wrappingTextBoxFlag xmlns:ma14="http://schemas.microsoft.com/office/mac/drawingml/2011/main" val="1"/>
            </a:ext>
          </a:extLst>
        </p:spPr>
        <p:txBody>
          <a:bodyPr tIns="91439" bIns="91439" numCol="2" spcCol="1054100"/>
          <a:lstStyle/>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Sleep</a:t>
            </a:r>
          </a:p>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Diet</a:t>
            </a:r>
          </a:p>
          <a:p>
            <a:pPr marL="802105" indent="-802105" defTabSz="914400">
              <a:spcBef>
                <a:spcPts val="2400"/>
              </a:spcBef>
              <a:buSzPct val="100000"/>
              <a:buAutoNum type="arabicPeriod"/>
              <a:defRPr sz="6000" b="1">
                <a:solidFill>
                  <a:srgbClr val="64AD45">
                    <a:alpha val="32668"/>
                  </a:srgbClr>
                </a:solidFill>
                <a:latin typeface="Corbel"/>
                <a:ea typeface="Corbel"/>
                <a:cs typeface="Corbel"/>
                <a:sym typeface="Corbel"/>
              </a:defRPr>
            </a:pPr>
            <a:r>
              <a:t>Detoxification</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Mitochondrial Energetics (Energy Production)</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Inflammation</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Hormones</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Infections</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Graded Exercise</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Other Modalities</a:t>
            </a:r>
          </a:p>
        </p:txBody>
      </p:sp>
      <p:pic>
        <p:nvPicPr>
          <p:cNvPr id="407"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306716" cy="127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647090" cy="1270000"/>
          </a:xfrm>
          <a:prstGeom prst="rect">
            <a:avLst/>
          </a:prstGeom>
          <a:ln w="12700">
            <a:miter lim="400000"/>
          </a:ln>
        </p:spPr>
      </p:pic>
      <p:pic>
        <p:nvPicPr>
          <p:cNvPr id="410" name="treatment-photos-herbs.jpg" descr="treatment-photos-herbs.jpg"/>
          <p:cNvPicPr>
            <a:picLocks noChangeAspect="1"/>
          </p:cNvPicPr>
          <p:nvPr/>
        </p:nvPicPr>
        <p:blipFill>
          <a:blip r:embed="rId3">
            <a:extLst/>
          </a:blip>
          <a:srcRect t="25648" b="10522"/>
          <a:stretch>
            <a:fillRect/>
          </a:stretch>
        </p:blipFill>
        <p:spPr>
          <a:xfrm>
            <a:off x="256134" y="1778000"/>
            <a:ext cx="23876001" cy="10160001"/>
          </a:xfrm>
          <a:prstGeom prst="rect">
            <a:avLst/>
          </a:prstGeom>
          <a:ln w="12700">
            <a:miter lim="400000"/>
          </a:ln>
        </p:spPr>
      </p:pic>
      <p:sp>
        <p:nvSpPr>
          <p:cNvPr id="413" name="Curcumin  1000 mg 2×/daily – 3×/daily (up to 5000 mg total daily dosage)…"/>
          <p:cNvSpPr txBox="1"/>
          <p:nvPr/>
        </p:nvSpPr>
        <p:spPr>
          <a:xfrm>
            <a:off x="1645414" y="2870200"/>
            <a:ext cx="21030882" cy="8153400"/>
          </a:xfrm>
          <a:prstGeom prst="rect">
            <a:avLst/>
          </a:prstGeom>
          <a:ln w="25400">
            <a:miter lim="400000"/>
          </a:ln>
          <a:effectLst>
            <a:outerShdw blurRad="127000" dist="25400" dir="5400000" rotWithShape="0">
              <a:srgbClr val="000000">
                <a:alpha val="69620"/>
              </a:srgbClr>
            </a:outerShdw>
          </a:effectLst>
          <a:extLst>
            <a:ext uri="{C572A759-6A51-4108-AA02-DFA0A04FC94B}">
              <ma14:wrappingTextBoxFlag xmlns:ma14="http://schemas.microsoft.com/office/mac/drawingml/2011/main" val="1"/>
            </a:ext>
          </a:extLst>
        </p:spPr>
        <p:txBody>
          <a:bodyPr tIns="91439" bIns="91439" numCol="3" spcCol="359466"/>
          <a:lstStyle/>
          <a:p>
            <a:pPr marL="481263" indent="-481263" defTabSz="914400">
              <a:spcBef>
                <a:spcPts val="1800"/>
              </a:spcBef>
              <a:buSzPct val="100000"/>
              <a:buChar char="•"/>
              <a:defRPr sz="4800">
                <a:solidFill>
                  <a:srgbClr val="FFFFFF"/>
                </a:solidFill>
                <a:latin typeface="Corbel"/>
                <a:ea typeface="Corbel"/>
                <a:cs typeface="Corbel"/>
                <a:sym typeface="Corbel"/>
              </a:defRPr>
            </a:pPr>
            <a:r>
              <a:rPr b="1"/>
              <a:t>Curcumin </a:t>
            </a:r>
            <a:br>
              <a:rPr b="1"/>
            </a:br>
            <a:r>
              <a:rPr sz="3600"/>
              <a:t>1000 mg 2×/daily – 3×/daily</a:t>
            </a:r>
            <a:br>
              <a:rPr sz="3600"/>
            </a:br>
            <a:r>
              <a:rPr sz="3600"/>
              <a:t>(up to 5000 mg total daily dosage)</a:t>
            </a:r>
            <a:endParaRPr b="1"/>
          </a:p>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Boswellia </a:t>
            </a:r>
            <a:br>
              <a:rPr b="1" dirty="0"/>
            </a:br>
            <a:r>
              <a:rPr sz="3600" dirty="0"/>
              <a:t>500 mg 2×/daily – 3×/daily daily (up to 3000 mg total daily dosage)</a:t>
            </a:r>
            <a:endParaRPr b="1" dirty="0"/>
          </a:p>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EPA/DHA </a:t>
            </a:r>
            <a:br>
              <a:rPr b="1" dirty="0"/>
            </a:br>
            <a:r>
              <a:rPr sz="3600" dirty="0"/>
              <a:t>1000 mg daily up to 5000 mg daily</a:t>
            </a:r>
            <a:endParaRPr b="1" dirty="0"/>
          </a:p>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DLPA </a:t>
            </a:r>
            <a:br>
              <a:rPr b="1" dirty="0"/>
            </a:br>
            <a:r>
              <a:rPr sz="3600" dirty="0"/>
              <a:t>500 mg 2×/daily</a:t>
            </a:r>
            <a:endParaRPr b="1" dirty="0"/>
          </a:p>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White Willow Bark </a:t>
            </a:r>
            <a:br>
              <a:rPr b="1" dirty="0"/>
            </a:br>
            <a:r>
              <a:rPr sz="3600" dirty="0"/>
              <a:t>500 mg 2×/daily – 3×/daily</a:t>
            </a:r>
            <a:endParaRPr b="1" dirty="0"/>
          </a:p>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Trans-Resveratrol </a:t>
            </a:r>
            <a:br>
              <a:rPr b="1" dirty="0"/>
            </a:br>
            <a:r>
              <a:rPr sz="3600" dirty="0"/>
              <a:t>200 mg – 400 mg daily</a:t>
            </a:r>
            <a:endParaRPr b="1" dirty="0"/>
          </a:p>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Vitamin C </a:t>
            </a:r>
            <a:br>
              <a:rPr b="1" dirty="0"/>
            </a:br>
            <a:r>
              <a:rPr sz="3600" dirty="0"/>
              <a:t>2000 mg 1×/daily – 2×/daily</a:t>
            </a:r>
            <a:endParaRPr b="1" dirty="0"/>
          </a:p>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Vitamin E </a:t>
            </a:r>
            <a:br>
              <a:rPr b="1" dirty="0"/>
            </a:br>
            <a:r>
              <a:rPr sz="3600" dirty="0"/>
              <a:t>(mixed tocopherals and tocotrienols)</a:t>
            </a:r>
            <a:endParaRPr b="1" dirty="0"/>
          </a:p>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Astaxanthin </a:t>
            </a:r>
            <a:br>
              <a:rPr b="1" dirty="0"/>
            </a:br>
            <a:r>
              <a:rPr sz="3600" dirty="0"/>
              <a:t>1–4 mg daily</a:t>
            </a:r>
            <a:endParaRPr b="1" dirty="0"/>
          </a:p>
          <a:p>
            <a:pPr marL="481263" indent="-481263" defTabSz="914400">
              <a:spcBef>
                <a:spcPts val="1800"/>
              </a:spcBef>
              <a:buSzPct val="100000"/>
              <a:buChar char="•"/>
              <a:defRPr sz="4800">
                <a:solidFill>
                  <a:srgbClr val="FFFFFF"/>
                </a:solidFill>
                <a:latin typeface="Corbel"/>
                <a:ea typeface="Corbel"/>
                <a:cs typeface="Corbel"/>
                <a:sym typeface="Corbel"/>
              </a:defRPr>
            </a:pPr>
            <a:r>
              <a:rPr b="1" dirty="0"/>
              <a:t>Bacopa monnieri </a:t>
            </a:r>
            <a:br>
              <a:rPr b="1" dirty="0"/>
            </a:br>
            <a:r>
              <a:rPr sz="3600" dirty="0"/>
              <a:t>100 – 500 mg once to twice daily</a:t>
            </a:r>
          </a:p>
        </p:txBody>
      </p:sp>
      <p:pic>
        <p:nvPicPr>
          <p:cNvPr id="414" name="pasted-image.pdf" descr="pasted-image.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71000" y="317500"/>
            <a:ext cx="7456112" cy="127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3" nodeType="after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500"/>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 grpId="3"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leep…"/>
          <p:cNvSpPr txBox="1"/>
          <p:nvPr/>
        </p:nvSpPr>
        <p:spPr>
          <a:xfrm>
            <a:off x="1661854" y="2793999"/>
            <a:ext cx="21082001" cy="6857858"/>
          </a:xfrm>
          <a:prstGeom prst="rect">
            <a:avLst/>
          </a:prstGeom>
          <a:ln w="25400">
            <a:miter lim="400000"/>
          </a:ln>
          <a:extLst>
            <a:ext uri="{C572A759-6A51-4108-AA02-DFA0A04FC94B}">
              <ma14:wrappingTextBoxFlag xmlns:ma14="http://schemas.microsoft.com/office/mac/drawingml/2011/main" val="1"/>
            </a:ext>
          </a:extLst>
        </p:spPr>
        <p:txBody>
          <a:bodyPr tIns="91439" bIns="91439" numCol="2" spcCol="1054100"/>
          <a:lstStyle/>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Sleep</a:t>
            </a:r>
          </a:p>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Diet</a:t>
            </a:r>
          </a:p>
          <a:p>
            <a:pPr marL="802105" indent="-802105" defTabSz="914400">
              <a:spcBef>
                <a:spcPts val="2400"/>
              </a:spcBef>
              <a:buSzPct val="100000"/>
              <a:buAutoNum type="arabicPeriod"/>
              <a:defRPr sz="6000" b="1">
                <a:solidFill>
                  <a:srgbClr val="64AD45">
                    <a:alpha val="32668"/>
                  </a:srgbClr>
                </a:solidFill>
                <a:latin typeface="Corbel"/>
                <a:ea typeface="Corbel"/>
                <a:cs typeface="Corbel"/>
                <a:sym typeface="Corbel"/>
              </a:defRPr>
            </a:pPr>
            <a:r>
              <a:t>Detoxification</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Mitochondrial Energetics (Energy Production)</a:t>
            </a:r>
          </a:p>
          <a:p>
            <a:pPr marL="802105" indent="-802105" defTabSz="914400">
              <a:spcBef>
                <a:spcPts val="2400"/>
              </a:spcBef>
              <a:buSzPct val="100000"/>
              <a:buAutoNum type="arabicPeriod"/>
              <a:defRPr sz="6000" b="1">
                <a:solidFill>
                  <a:srgbClr val="64AD45">
                    <a:alpha val="32275"/>
                  </a:srgbClr>
                </a:solidFill>
                <a:latin typeface="Corbel"/>
                <a:ea typeface="Corbel"/>
                <a:cs typeface="Corbel"/>
                <a:sym typeface="Corbel"/>
              </a:defRPr>
            </a:pPr>
            <a:r>
              <a:t>Inflammation</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Hormones</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Infections</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Graded Exercise</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Other Modalities</a:t>
            </a:r>
          </a:p>
        </p:txBody>
      </p:sp>
      <p:pic>
        <p:nvPicPr>
          <p:cNvPr id="417"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306716" cy="127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647090" cy="1270000"/>
          </a:xfrm>
          <a:prstGeom prst="rect">
            <a:avLst/>
          </a:prstGeom>
          <a:ln w="12700">
            <a:miter lim="400000"/>
          </a:ln>
        </p:spPr>
      </p:pic>
      <p:pic>
        <p:nvPicPr>
          <p:cNvPr id="420" name="treatment-photos-hormones.jpg" descr="treatment-photos-hormones.jpg"/>
          <p:cNvPicPr>
            <a:picLocks noChangeAspect="1"/>
          </p:cNvPicPr>
          <p:nvPr/>
        </p:nvPicPr>
        <p:blipFill>
          <a:blip r:embed="rId3">
            <a:extLst/>
          </a:blip>
          <a:srcRect t="18085" b="18085"/>
          <a:stretch>
            <a:fillRect/>
          </a:stretch>
        </p:blipFill>
        <p:spPr>
          <a:xfrm>
            <a:off x="256134" y="1778000"/>
            <a:ext cx="23876001" cy="10160001"/>
          </a:xfrm>
          <a:prstGeom prst="rect">
            <a:avLst/>
          </a:prstGeom>
          <a:ln w="12700">
            <a:miter lim="400000"/>
          </a:ln>
        </p:spPr>
      </p:pic>
      <p:sp>
        <p:nvSpPr>
          <p:cNvPr id="421" name="First Address:"/>
          <p:cNvSpPr txBox="1"/>
          <p:nvPr/>
        </p:nvSpPr>
        <p:spPr>
          <a:xfrm>
            <a:off x="1661854" y="2793999"/>
            <a:ext cx="8647090" cy="11099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defTabSz="914400">
              <a:spcBef>
                <a:spcPts val="4800"/>
              </a:spcBef>
              <a:defRPr sz="6000" b="1">
                <a:solidFill>
                  <a:srgbClr val="FFFFFF"/>
                </a:solidFill>
                <a:latin typeface="Corbel"/>
                <a:ea typeface="Corbel"/>
                <a:cs typeface="Corbel"/>
                <a:sym typeface="Corbel"/>
              </a:defRPr>
            </a:lvl1pPr>
          </a:lstStyle>
          <a:p>
            <a:r>
              <a:t>First Address:</a:t>
            </a:r>
          </a:p>
        </p:txBody>
      </p:sp>
      <p:sp>
        <p:nvSpPr>
          <p:cNvPr id="422" name="Line"/>
          <p:cNvSpPr/>
          <p:nvPr/>
        </p:nvSpPr>
        <p:spPr>
          <a:xfrm>
            <a:off x="1670210" y="4132600"/>
            <a:ext cx="21030882" cy="1"/>
          </a:xfrm>
          <a:prstGeom prst="line">
            <a:avLst/>
          </a:prstGeom>
          <a:ln w="12700">
            <a:solidFill>
              <a:srgbClr val="FFFFFF">
                <a:alpha val="20387"/>
              </a:srgbClr>
            </a:solidFill>
            <a:miter/>
          </a:ln>
        </p:spPr>
        <p:txBody>
          <a:bodyPr tIns="91439" bIns="91439"/>
          <a:lstStyle/>
          <a:p>
            <a:endParaRPr/>
          </a:p>
        </p:txBody>
      </p:sp>
      <p:sp>
        <p:nvSpPr>
          <p:cNvPr id="423" name="HPAG Axis…"/>
          <p:cNvSpPr txBox="1"/>
          <p:nvPr/>
        </p:nvSpPr>
        <p:spPr>
          <a:xfrm>
            <a:off x="1645414" y="4361222"/>
            <a:ext cx="10526868" cy="7498704"/>
          </a:xfrm>
          <a:prstGeom prst="rect">
            <a:avLst/>
          </a:prstGeom>
          <a:ln w="25400">
            <a:miter lim="400000"/>
          </a:ln>
          <a:effectLst>
            <a:outerShdw blurRad="127000" dist="25400" dir="5400000" rotWithShape="0">
              <a:srgbClr val="000000">
                <a:alpha val="69620"/>
              </a:srgbClr>
            </a:outerShdw>
          </a:effectLst>
          <a:extLst>
            <a:ext uri="{C572A759-6A51-4108-AA02-DFA0A04FC94B}">
              <ma14:wrappingTextBoxFlag xmlns:ma14="http://schemas.microsoft.com/office/mac/drawingml/2011/main" val="1"/>
            </a:ext>
          </a:extLst>
        </p:spPr>
        <p:txBody>
          <a:bodyPr tIns="91439" bIns="91439"/>
          <a:lstStyle/>
          <a:p>
            <a:pPr marL="481263" indent="-481263" defTabSz="914400">
              <a:spcBef>
                <a:spcPts val="1800"/>
              </a:spcBef>
              <a:buSzPct val="100000"/>
              <a:buChar char="•"/>
              <a:defRPr sz="4800">
                <a:solidFill>
                  <a:srgbClr val="FFFFFF"/>
                </a:solidFill>
                <a:latin typeface="Corbel"/>
                <a:ea typeface="Corbel"/>
                <a:cs typeface="Corbel"/>
                <a:sym typeface="Corbel"/>
              </a:defRPr>
            </a:pPr>
            <a:r>
              <a:rPr b="1"/>
              <a:t>HPAG Axis</a:t>
            </a:r>
          </a:p>
          <a:p>
            <a:pPr marL="481263" indent="-481263" defTabSz="914400">
              <a:spcBef>
                <a:spcPts val="1800"/>
              </a:spcBef>
              <a:buSzPct val="100000"/>
              <a:buChar char="•"/>
              <a:defRPr sz="4800">
                <a:solidFill>
                  <a:srgbClr val="FFFFFF"/>
                </a:solidFill>
                <a:latin typeface="Corbel"/>
                <a:ea typeface="Corbel"/>
                <a:cs typeface="Corbel"/>
                <a:sym typeface="Corbel"/>
              </a:defRPr>
            </a:pPr>
            <a:r>
              <a:rPr b="1"/>
              <a:t>Thyroid hormone deficiencies &amp; conversion imbalances</a:t>
            </a:r>
          </a:p>
          <a:p>
            <a:pPr marL="481263" indent="-481263" defTabSz="914400">
              <a:spcBef>
                <a:spcPts val="1800"/>
              </a:spcBef>
              <a:buSzPct val="100000"/>
              <a:buChar char="•"/>
              <a:defRPr sz="4800">
                <a:solidFill>
                  <a:srgbClr val="FFFFFF"/>
                </a:solidFill>
                <a:latin typeface="Corbel"/>
                <a:ea typeface="Corbel"/>
                <a:cs typeface="Corbel"/>
                <a:sym typeface="Corbel"/>
              </a:defRPr>
            </a:pPr>
            <a:r>
              <a:rPr b="1"/>
              <a:t>Vitamin &amp; mineral deficiencies</a:t>
            </a:r>
          </a:p>
          <a:p>
            <a:pPr marL="481263" indent="-481263" defTabSz="914400">
              <a:spcBef>
                <a:spcPts val="1800"/>
              </a:spcBef>
              <a:buSzPct val="100000"/>
              <a:buChar char="•"/>
              <a:defRPr sz="4800">
                <a:solidFill>
                  <a:srgbClr val="FFFFFF"/>
                </a:solidFill>
                <a:latin typeface="Corbel"/>
                <a:ea typeface="Corbel"/>
                <a:cs typeface="Corbel"/>
                <a:sym typeface="Corbel"/>
              </a:defRPr>
            </a:pPr>
            <a:r>
              <a:rPr b="1"/>
              <a:t>Essential fatty acid &amp; phospholipids</a:t>
            </a:r>
          </a:p>
          <a:p>
            <a:pPr marL="481263" indent="-481263" defTabSz="914400">
              <a:spcBef>
                <a:spcPts val="1800"/>
              </a:spcBef>
              <a:buSzPct val="100000"/>
              <a:buChar char="•"/>
              <a:defRPr sz="4800">
                <a:solidFill>
                  <a:srgbClr val="FFFFFF"/>
                </a:solidFill>
                <a:latin typeface="Corbel"/>
                <a:ea typeface="Corbel"/>
                <a:cs typeface="Corbel"/>
                <a:sym typeface="Corbel"/>
              </a:defRPr>
            </a:pPr>
            <a:r>
              <a:rPr b="1"/>
              <a:t>Functional Medicine Matrix</a:t>
            </a:r>
          </a:p>
        </p:txBody>
      </p:sp>
      <p:pic>
        <p:nvPicPr>
          <p:cNvPr id="424" name="pasted-image.pdf" descr="pasted-image.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71000" y="317500"/>
            <a:ext cx="5590961" cy="1270000"/>
          </a:xfrm>
          <a:prstGeom prst="rect">
            <a:avLst/>
          </a:prstGeom>
          <a:ln w="12700">
            <a:miter lim="400000"/>
          </a:ln>
        </p:spPr>
      </p:pic>
      <p:sp>
        <p:nvSpPr>
          <p:cNvPr id="425" name="Replete functional hormone deficiencies…"/>
          <p:cNvSpPr txBox="1"/>
          <p:nvPr/>
        </p:nvSpPr>
        <p:spPr>
          <a:xfrm>
            <a:off x="12171473" y="4361222"/>
            <a:ext cx="10526868" cy="7498704"/>
          </a:xfrm>
          <a:prstGeom prst="rect">
            <a:avLst/>
          </a:prstGeom>
          <a:ln w="25400">
            <a:miter lim="400000"/>
          </a:ln>
          <a:effectLst>
            <a:outerShdw blurRad="127000" dist="25400" dir="5400000" rotWithShape="0">
              <a:srgbClr val="000000">
                <a:alpha val="69620"/>
              </a:srgbClr>
            </a:outerShdw>
          </a:effectLst>
          <a:extLst>
            <a:ext uri="{C572A759-6A51-4108-AA02-DFA0A04FC94B}">
              <ma14:wrappingTextBoxFlag xmlns:ma14="http://schemas.microsoft.com/office/mac/drawingml/2011/main" val="1"/>
            </a:ext>
          </a:extLst>
        </p:spPr>
        <p:txBody>
          <a:bodyPr tIns="91439" bIns="91439"/>
          <a:lstStyle/>
          <a:p>
            <a:pPr marL="481263" indent="-481263" defTabSz="914400">
              <a:spcBef>
                <a:spcPts val="1800"/>
              </a:spcBef>
              <a:buSzPct val="100000"/>
              <a:buChar char="•"/>
              <a:defRPr sz="4800">
                <a:solidFill>
                  <a:srgbClr val="FFFFFF"/>
                </a:solidFill>
                <a:latin typeface="Corbel"/>
                <a:ea typeface="Corbel"/>
                <a:cs typeface="Corbel"/>
                <a:sym typeface="Corbel"/>
              </a:defRPr>
            </a:pPr>
            <a:r>
              <a:rPr b="1"/>
              <a:t>Replete functional hormone deficiencies</a:t>
            </a:r>
          </a:p>
          <a:p>
            <a:pPr marL="481263" indent="-481263" defTabSz="914400">
              <a:spcBef>
                <a:spcPts val="1800"/>
              </a:spcBef>
              <a:buSzPct val="100000"/>
              <a:buChar char="•"/>
              <a:defRPr sz="4800">
                <a:solidFill>
                  <a:srgbClr val="FFFFFF"/>
                </a:solidFill>
                <a:latin typeface="Corbel"/>
                <a:ea typeface="Corbel"/>
                <a:cs typeface="Corbel"/>
                <a:sym typeface="Corbel"/>
              </a:defRPr>
            </a:pPr>
            <a:r>
              <a:rPr b="1"/>
              <a:t>Must be sure to test metabolites</a:t>
            </a:r>
          </a:p>
        </p:txBody>
      </p:sp>
      <p:sp>
        <p:nvSpPr>
          <p:cNvPr id="426" name="Then…"/>
          <p:cNvSpPr txBox="1"/>
          <p:nvPr/>
        </p:nvSpPr>
        <p:spPr>
          <a:xfrm>
            <a:off x="12188980" y="2793999"/>
            <a:ext cx="8647090" cy="11099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defTabSz="914400">
              <a:spcBef>
                <a:spcPts val="4800"/>
              </a:spcBef>
              <a:defRPr sz="6000" b="1">
                <a:solidFill>
                  <a:srgbClr val="FFFFFF"/>
                </a:solidFill>
                <a:latin typeface="Corbel"/>
                <a:ea typeface="Corbel"/>
                <a:cs typeface="Corbel"/>
                <a:sym typeface="Corbel"/>
              </a:defRPr>
            </a:lvl1pPr>
          </a:lstStyle>
          <a:p>
            <a:r>
              <a:t>Then…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fade">
                                      <p:cBhvr>
                                        <p:cTn id="7" dur="500"/>
                                        <p:tgtEl>
                                          <p:spTgt spid="421"/>
                                        </p:tgtEl>
                                      </p:cBhvr>
                                    </p:animEffect>
                                  </p:childTnLst>
                                </p:cTn>
                              </p:par>
                            </p:childTnLst>
                          </p:cTn>
                        </p:par>
                        <p:par>
                          <p:cTn id="8" fill="hold">
                            <p:stCondLst>
                              <p:cond delay="500"/>
                            </p:stCondLst>
                            <p:childTnLst>
                              <p:par>
                                <p:cTn id="9" presetID="10" presetClass="entr" presetSubtype="0" fill="hold" grpId="2" nodeType="afterEffect">
                                  <p:stCondLst>
                                    <p:cond delay="0"/>
                                  </p:stCondLst>
                                  <p:childTnLst>
                                    <p:set>
                                      <p:cBhvr>
                                        <p:cTn id="10" dur="1" fill="hold">
                                          <p:stCondLst>
                                            <p:cond delay="0"/>
                                          </p:stCondLst>
                                        </p:cTn>
                                        <p:tgtEl>
                                          <p:spTgt spid="422"/>
                                        </p:tgtEl>
                                        <p:attrNameLst>
                                          <p:attrName>style.visibility</p:attrName>
                                        </p:attrNameLst>
                                      </p:cBhvr>
                                      <p:to>
                                        <p:strVal val="visible"/>
                                      </p:to>
                                    </p:set>
                                    <p:animEffect transition="in" filter="fade">
                                      <p:cBhvr>
                                        <p:cTn id="11" dur="500"/>
                                        <p:tgtEl>
                                          <p:spTgt spid="422"/>
                                        </p:tgtEl>
                                      </p:cBhvr>
                                    </p:animEffect>
                                  </p:childTnLst>
                                </p:cTn>
                              </p:par>
                            </p:childTnLst>
                          </p:cTn>
                        </p:par>
                        <p:par>
                          <p:cTn id="12" fill="hold">
                            <p:stCondLst>
                              <p:cond delay="1000"/>
                            </p:stCondLst>
                            <p:childTnLst>
                              <p:par>
                                <p:cTn id="13" presetID="10" presetClass="entr" presetSubtype="0" fill="hold" grpId="3" nodeType="afterEffect">
                                  <p:stCondLst>
                                    <p:cond delay="0"/>
                                  </p:stCondLst>
                                  <p:childTnLst>
                                    <p:set>
                                      <p:cBhvr>
                                        <p:cTn id="14" dur="1" fill="hold">
                                          <p:stCondLst>
                                            <p:cond delay="0"/>
                                          </p:stCondLst>
                                        </p:cTn>
                                        <p:tgtEl>
                                          <p:spTgt spid="423"/>
                                        </p:tgtEl>
                                        <p:attrNameLst>
                                          <p:attrName>style.visibility</p:attrName>
                                        </p:attrNameLst>
                                      </p:cBhvr>
                                      <p:to>
                                        <p:strVal val="visible"/>
                                      </p:to>
                                    </p:set>
                                    <p:animEffect transition="in" filter="fade">
                                      <p:cBhvr>
                                        <p:cTn id="15" dur="500"/>
                                        <p:tgtEl>
                                          <p:spTgt spid="423"/>
                                        </p:tgtEl>
                                      </p:cBhvr>
                                    </p:animEffect>
                                  </p:childTnLst>
                                </p:cTn>
                              </p:par>
                            </p:childTnLst>
                          </p:cTn>
                        </p:par>
                        <p:par>
                          <p:cTn id="16" fill="hold">
                            <p:stCondLst>
                              <p:cond delay="1500"/>
                            </p:stCondLst>
                            <p:childTnLst>
                              <p:par>
                                <p:cTn id="17" presetID="10" presetClass="entr" presetSubtype="0" fill="hold" grpId="4" nodeType="afterEffect">
                                  <p:stCondLst>
                                    <p:cond delay="0"/>
                                  </p:stCondLst>
                                  <p:childTnLst>
                                    <p:set>
                                      <p:cBhvr>
                                        <p:cTn id="18" dur="1" fill="hold">
                                          <p:stCondLst>
                                            <p:cond delay="0"/>
                                          </p:stCondLst>
                                        </p:cTn>
                                        <p:tgtEl>
                                          <p:spTgt spid="426"/>
                                        </p:tgtEl>
                                        <p:attrNameLst>
                                          <p:attrName>style.visibility</p:attrName>
                                        </p:attrNameLst>
                                      </p:cBhvr>
                                      <p:to>
                                        <p:strVal val="visible"/>
                                      </p:to>
                                    </p:set>
                                    <p:animEffect transition="in" filter="fade">
                                      <p:cBhvr>
                                        <p:cTn id="19" dur="500"/>
                                        <p:tgtEl>
                                          <p:spTgt spid="426"/>
                                        </p:tgtEl>
                                      </p:cBhvr>
                                    </p:animEffect>
                                  </p:childTnLst>
                                </p:cTn>
                              </p:par>
                            </p:childTnLst>
                          </p:cTn>
                        </p:par>
                        <p:par>
                          <p:cTn id="20" fill="hold">
                            <p:stCondLst>
                              <p:cond delay="2000"/>
                            </p:stCondLst>
                            <p:childTnLst>
                              <p:par>
                                <p:cTn id="21" presetID="10" presetClass="entr" presetSubtype="0" fill="hold" grpId="5" nodeType="afterEffect">
                                  <p:stCondLst>
                                    <p:cond delay="0"/>
                                  </p:stCondLst>
                                  <p:childTnLst>
                                    <p:set>
                                      <p:cBhvr>
                                        <p:cTn id="22" dur="1" fill="hold">
                                          <p:stCondLst>
                                            <p:cond delay="0"/>
                                          </p:stCondLst>
                                        </p:cTn>
                                        <p:tgtEl>
                                          <p:spTgt spid="425"/>
                                        </p:tgtEl>
                                        <p:attrNameLst>
                                          <p:attrName>style.visibility</p:attrName>
                                        </p:attrNameLst>
                                      </p:cBhvr>
                                      <p:to>
                                        <p:strVal val="visible"/>
                                      </p:to>
                                    </p:set>
                                    <p:animEffect transition="in" filter="fade">
                                      <p:cBhvr>
                                        <p:cTn id="23" dur="50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 grpId="1" animBg="1" advAuto="0"/>
      <p:bldP spid="422" grpId="2" animBg="1" advAuto="0"/>
      <p:bldP spid="423" grpId="3" animBg="1" advAuto="0"/>
      <p:bldP spid="425" grpId="5" animBg="1" advAuto="0"/>
      <p:bldP spid="426" grpId="4"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leep…"/>
          <p:cNvSpPr txBox="1"/>
          <p:nvPr/>
        </p:nvSpPr>
        <p:spPr>
          <a:xfrm>
            <a:off x="1661854" y="2793999"/>
            <a:ext cx="21082001" cy="6857858"/>
          </a:xfrm>
          <a:prstGeom prst="rect">
            <a:avLst/>
          </a:prstGeom>
          <a:ln w="25400">
            <a:miter lim="400000"/>
          </a:ln>
          <a:extLst>
            <a:ext uri="{C572A759-6A51-4108-AA02-DFA0A04FC94B}">
              <ma14:wrappingTextBoxFlag xmlns:ma14="http://schemas.microsoft.com/office/mac/drawingml/2011/main" val="1"/>
            </a:ext>
          </a:extLst>
        </p:spPr>
        <p:txBody>
          <a:bodyPr tIns="91439" bIns="91439" numCol="2" spcCol="1054100"/>
          <a:lstStyle/>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Sleep</a:t>
            </a:r>
          </a:p>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Diet</a:t>
            </a:r>
          </a:p>
          <a:p>
            <a:pPr marL="802105" indent="-802105" defTabSz="914400">
              <a:spcBef>
                <a:spcPts val="2400"/>
              </a:spcBef>
              <a:buSzPct val="100000"/>
              <a:buAutoNum type="arabicPeriod"/>
              <a:defRPr sz="6000" b="1">
                <a:solidFill>
                  <a:srgbClr val="64AD45">
                    <a:alpha val="32668"/>
                  </a:srgbClr>
                </a:solidFill>
                <a:latin typeface="Corbel"/>
                <a:ea typeface="Corbel"/>
                <a:cs typeface="Corbel"/>
                <a:sym typeface="Corbel"/>
              </a:defRPr>
            </a:pPr>
            <a:r>
              <a:t>Detoxification</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Mitochondrial Energetics (Energy Production)</a:t>
            </a:r>
          </a:p>
          <a:p>
            <a:pPr marL="802105" indent="-802105" defTabSz="914400">
              <a:spcBef>
                <a:spcPts val="2400"/>
              </a:spcBef>
              <a:buSzPct val="100000"/>
              <a:buAutoNum type="arabicPeriod"/>
              <a:defRPr sz="6000" b="1">
                <a:solidFill>
                  <a:srgbClr val="64AD45">
                    <a:alpha val="32275"/>
                  </a:srgbClr>
                </a:solidFill>
                <a:latin typeface="Corbel"/>
                <a:ea typeface="Corbel"/>
                <a:cs typeface="Corbel"/>
                <a:sym typeface="Corbel"/>
              </a:defRPr>
            </a:pPr>
            <a:r>
              <a:t>Inflammation</a:t>
            </a:r>
          </a:p>
          <a:p>
            <a:pPr marL="802105" indent="-802105" defTabSz="914400">
              <a:spcBef>
                <a:spcPts val="2400"/>
              </a:spcBef>
              <a:buSzPct val="100000"/>
              <a:buAutoNum type="arabicPeriod"/>
              <a:defRPr sz="6000" b="1">
                <a:solidFill>
                  <a:srgbClr val="64AD45">
                    <a:alpha val="32636"/>
                  </a:srgbClr>
                </a:solidFill>
                <a:latin typeface="Corbel"/>
                <a:ea typeface="Corbel"/>
                <a:cs typeface="Corbel"/>
                <a:sym typeface="Corbel"/>
              </a:defRPr>
            </a:pPr>
            <a:r>
              <a:t>Hormones</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Infections</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Graded Exercise</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Other Modalities</a:t>
            </a:r>
          </a:p>
        </p:txBody>
      </p:sp>
      <p:pic>
        <p:nvPicPr>
          <p:cNvPr id="429"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306716" cy="127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647090" cy="1270000"/>
          </a:xfrm>
          <a:prstGeom prst="rect">
            <a:avLst/>
          </a:prstGeom>
          <a:ln w="12700">
            <a:miter lim="400000"/>
          </a:ln>
        </p:spPr>
      </p:pic>
      <p:pic>
        <p:nvPicPr>
          <p:cNvPr id="432" name="treatment-photos-infection.jpg" descr="treatment-photos-infection.jpg"/>
          <p:cNvPicPr>
            <a:picLocks noChangeAspect="1"/>
          </p:cNvPicPr>
          <p:nvPr/>
        </p:nvPicPr>
        <p:blipFill>
          <a:blip r:embed="rId3">
            <a:extLst/>
          </a:blip>
          <a:srcRect t="27418" b="8752"/>
          <a:stretch>
            <a:fillRect/>
          </a:stretch>
        </p:blipFill>
        <p:spPr>
          <a:xfrm>
            <a:off x="256134" y="1778000"/>
            <a:ext cx="23876001" cy="10160001"/>
          </a:xfrm>
          <a:prstGeom prst="rect">
            <a:avLst/>
          </a:prstGeom>
          <a:ln w="12700">
            <a:miter lim="400000"/>
          </a:ln>
        </p:spPr>
      </p:pic>
      <p:sp>
        <p:nvSpPr>
          <p:cNvPr id="433" name="Difficult to Assess…"/>
          <p:cNvSpPr txBox="1"/>
          <p:nvPr/>
        </p:nvSpPr>
        <p:spPr>
          <a:xfrm>
            <a:off x="1661854" y="2793999"/>
            <a:ext cx="20981155" cy="42976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defTabSz="914400">
              <a:spcBef>
                <a:spcPts val="4800"/>
              </a:spcBef>
              <a:defRPr sz="6000" b="1">
                <a:solidFill>
                  <a:srgbClr val="FFFFFF"/>
                </a:solidFill>
                <a:latin typeface="Corbel"/>
                <a:ea typeface="Corbel"/>
                <a:cs typeface="Corbel"/>
                <a:sym typeface="Corbel"/>
              </a:defRPr>
            </a:pPr>
            <a:r>
              <a:t>Difficult to Assess</a:t>
            </a:r>
          </a:p>
          <a:p>
            <a:pPr defTabSz="914400">
              <a:spcBef>
                <a:spcPts val="1200"/>
              </a:spcBef>
              <a:defRPr sz="6000" b="1">
                <a:solidFill>
                  <a:srgbClr val="FFFFFF"/>
                </a:solidFill>
                <a:latin typeface="Corbel"/>
                <a:ea typeface="Corbel"/>
                <a:cs typeface="Corbel"/>
                <a:sym typeface="Corbel"/>
              </a:defRPr>
            </a:pPr>
            <a:r>
              <a:t>Controversial</a:t>
            </a:r>
          </a:p>
          <a:p>
            <a:pPr defTabSz="914400">
              <a:spcBef>
                <a:spcPts val="4800"/>
              </a:spcBef>
              <a:defRPr sz="4800">
                <a:solidFill>
                  <a:srgbClr val="FFFFFF"/>
                </a:solidFill>
                <a:latin typeface="Corbel"/>
                <a:ea typeface="Corbel"/>
                <a:cs typeface="Corbel"/>
                <a:sym typeface="Corbel"/>
              </a:defRPr>
            </a:pPr>
            <a:r>
              <a:t>(Think Chronic Mono, Chronic Lyme Disease, Post Lyme Syndrome,  Multiple Systems Infectious Disease Syndrome, etc.)</a:t>
            </a:r>
          </a:p>
        </p:txBody>
      </p:sp>
      <p:pic>
        <p:nvPicPr>
          <p:cNvPr id="434" name="pasted-image.pdf" descr="pasted-image.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71000" y="317500"/>
            <a:ext cx="5306733" cy="127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33"/>
                                        </p:tgtEl>
                                        <p:attrNameLst>
                                          <p:attrName>style.visibility</p:attrName>
                                        </p:attrNameLst>
                                      </p:cBhvr>
                                      <p:to>
                                        <p:strVal val="visible"/>
                                      </p:to>
                                    </p:set>
                                    <p:animEffect transition="in" filter="fade">
                                      <p:cBhvr>
                                        <p:cTn id="7" dur="5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leep…"/>
          <p:cNvSpPr txBox="1"/>
          <p:nvPr/>
        </p:nvSpPr>
        <p:spPr>
          <a:xfrm>
            <a:off x="1661854" y="2793999"/>
            <a:ext cx="21082001" cy="6857858"/>
          </a:xfrm>
          <a:prstGeom prst="rect">
            <a:avLst/>
          </a:prstGeom>
          <a:ln w="25400">
            <a:miter lim="400000"/>
          </a:ln>
          <a:extLst>
            <a:ext uri="{C572A759-6A51-4108-AA02-DFA0A04FC94B}">
              <ma14:wrappingTextBoxFlag xmlns:ma14="http://schemas.microsoft.com/office/mac/drawingml/2011/main" val="1"/>
            </a:ext>
          </a:extLst>
        </p:spPr>
        <p:txBody>
          <a:bodyPr tIns="91439" bIns="91439" numCol="2" spcCol="1054100"/>
          <a:lstStyle/>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Sleep</a:t>
            </a:r>
          </a:p>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Diet</a:t>
            </a:r>
          </a:p>
          <a:p>
            <a:pPr marL="802105" indent="-802105" defTabSz="914400">
              <a:spcBef>
                <a:spcPts val="2400"/>
              </a:spcBef>
              <a:buSzPct val="100000"/>
              <a:buAutoNum type="arabicPeriod"/>
              <a:defRPr sz="6000" b="1">
                <a:solidFill>
                  <a:srgbClr val="64AD45">
                    <a:alpha val="32668"/>
                  </a:srgbClr>
                </a:solidFill>
                <a:latin typeface="Corbel"/>
                <a:ea typeface="Corbel"/>
                <a:cs typeface="Corbel"/>
                <a:sym typeface="Corbel"/>
              </a:defRPr>
            </a:pPr>
            <a:r>
              <a:t>Detoxification</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Mitochondrial Energetics (Energy Production)</a:t>
            </a:r>
          </a:p>
          <a:p>
            <a:pPr marL="802105" indent="-802105" defTabSz="914400">
              <a:spcBef>
                <a:spcPts val="2400"/>
              </a:spcBef>
              <a:buSzPct val="100000"/>
              <a:buAutoNum type="arabicPeriod"/>
              <a:defRPr sz="6000" b="1">
                <a:solidFill>
                  <a:srgbClr val="64AD45">
                    <a:alpha val="32275"/>
                  </a:srgbClr>
                </a:solidFill>
                <a:latin typeface="Corbel"/>
                <a:ea typeface="Corbel"/>
                <a:cs typeface="Corbel"/>
                <a:sym typeface="Corbel"/>
              </a:defRPr>
            </a:pPr>
            <a:r>
              <a:t>Inflammation</a:t>
            </a:r>
          </a:p>
          <a:p>
            <a:pPr marL="802105" indent="-802105" defTabSz="914400">
              <a:spcBef>
                <a:spcPts val="2400"/>
              </a:spcBef>
              <a:buSzPct val="100000"/>
              <a:buAutoNum type="arabicPeriod"/>
              <a:defRPr sz="6000" b="1">
                <a:solidFill>
                  <a:srgbClr val="64AD45">
                    <a:alpha val="32636"/>
                  </a:srgbClr>
                </a:solidFill>
                <a:latin typeface="Corbel"/>
                <a:ea typeface="Corbel"/>
                <a:cs typeface="Corbel"/>
                <a:sym typeface="Corbel"/>
              </a:defRPr>
            </a:pPr>
            <a:r>
              <a:t>Hormones</a:t>
            </a:r>
          </a:p>
          <a:p>
            <a:pPr marL="802105" indent="-802105" defTabSz="914400">
              <a:spcBef>
                <a:spcPts val="2400"/>
              </a:spcBef>
              <a:buSzPct val="100000"/>
              <a:buAutoNum type="arabicPeriod"/>
              <a:defRPr sz="6000" b="1">
                <a:solidFill>
                  <a:srgbClr val="64AD45">
                    <a:alpha val="33342"/>
                  </a:srgbClr>
                </a:solidFill>
                <a:latin typeface="Corbel"/>
                <a:ea typeface="Corbel"/>
                <a:cs typeface="Corbel"/>
                <a:sym typeface="Corbel"/>
              </a:defRPr>
            </a:pPr>
            <a:r>
              <a:t>Infections</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Graded Exercise</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Other Modalities</a:t>
            </a:r>
          </a:p>
        </p:txBody>
      </p:sp>
      <p:pic>
        <p:nvPicPr>
          <p:cNvPr id="437"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306716" cy="127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FullTreeDiagram-PPT.png" descr="FullTreeDiagram-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647090" cy="1270000"/>
          </a:xfrm>
          <a:prstGeom prst="rect">
            <a:avLst/>
          </a:prstGeom>
          <a:ln w="12700">
            <a:miter lim="400000"/>
          </a:ln>
        </p:spPr>
      </p:pic>
      <p:pic>
        <p:nvPicPr>
          <p:cNvPr id="440" name="treatment-photos-walking.jpg" descr="treatment-photos-walking.jpg"/>
          <p:cNvPicPr>
            <a:picLocks noChangeAspect="1"/>
          </p:cNvPicPr>
          <p:nvPr/>
        </p:nvPicPr>
        <p:blipFill>
          <a:blip r:embed="rId3">
            <a:extLst/>
          </a:blip>
          <a:srcRect t="31280" b="4890"/>
          <a:stretch>
            <a:fillRect/>
          </a:stretch>
        </p:blipFill>
        <p:spPr>
          <a:xfrm>
            <a:off x="256134" y="1778000"/>
            <a:ext cx="23876001" cy="10160001"/>
          </a:xfrm>
          <a:prstGeom prst="rect">
            <a:avLst/>
          </a:prstGeom>
          <a:ln w="12700">
            <a:miter lim="400000"/>
          </a:ln>
        </p:spPr>
      </p:pic>
      <p:pic>
        <p:nvPicPr>
          <p:cNvPr id="441" name="pasted-image.pdf" descr="pasted-image.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71000" y="317500"/>
            <a:ext cx="8616854" cy="1270000"/>
          </a:xfrm>
          <a:prstGeom prst="rect">
            <a:avLst/>
          </a:prstGeom>
          <a:ln w="12700">
            <a:miter lim="400000"/>
          </a:ln>
        </p:spPr>
      </p:pic>
      <p:sp>
        <p:nvSpPr>
          <p:cNvPr id="442" name="Threshold"/>
          <p:cNvSpPr txBox="1"/>
          <p:nvPr/>
        </p:nvSpPr>
        <p:spPr>
          <a:xfrm>
            <a:off x="1661854" y="2793999"/>
            <a:ext cx="21082001" cy="11099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defTabSz="914400">
              <a:spcBef>
                <a:spcPts val="4800"/>
              </a:spcBef>
              <a:defRPr sz="6000" b="1">
                <a:solidFill>
                  <a:srgbClr val="FFFFFF"/>
                </a:solidFill>
                <a:latin typeface="Corbel"/>
                <a:ea typeface="Corbel"/>
                <a:cs typeface="Corbel"/>
                <a:sym typeface="Corbel"/>
              </a:defRPr>
            </a:lvl1pPr>
          </a:lstStyle>
          <a:p>
            <a:r>
              <a:t>Threshold</a:t>
            </a:r>
          </a:p>
        </p:txBody>
      </p:sp>
      <p:sp>
        <p:nvSpPr>
          <p:cNvPr id="443" name="Line"/>
          <p:cNvSpPr/>
          <p:nvPr/>
        </p:nvSpPr>
        <p:spPr>
          <a:xfrm>
            <a:off x="1670210" y="4132600"/>
            <a:ext cx="21030882" cy="1"/>
          </a:xfrm>
          <a:prstGeom prst="line">
            <a:avLst/>
          </a:prstGeom>
          <a:ln w="12700">
            <a:solidFill>
              <a:srgbClr val="FFFFFF">
                <a:alpha val="20387"/>
              </a:srgbClr>
            </a:solidFill>
            <a:miter/>
          </a:ln>
        </p:spPr>
        <p:txBody>
          <a:bodyPr tIns="91439" bIns="91439"/>
          <a:lstStyle/>
          <a:p>
            <a:endParaRPr/>
          </a:p>
        </p:txBody>
      </p:sp>
      <p:sp>
        <p:nvSpPr>
          <p:cNvPr id="444" name="Everyone has a threshold above which severe exhaustion can be reached. For FM/CFS patients that threshold could be going to the grocery store and buying food. Too little exercise results in deconditioning and too much results in extreme post exercise fatigue.…"/>
          <p:cNvSpPr txBox="1"/>
          <p:nvPr/>
        </p:nvSpPr>
        <p:spPr>
          <a:xfrm>
            <a:off x="1645414" y="4361222"/>
            <a:ext cx="21030882" cy="7498704"/>
          </a:xfrm>
          <a:prstGeom prst="rect">
            <a:avLst/>
          </a:prstGeom>
          <a:ln w="25400">
            <a:miter lim="400000"/>
          </a:ln>
          <a:effectLst>
            <a:outerShdw blurRad="127000" dist="25400" dir="5400000" rotWithShape="0">
              <a:srgbClr val="000000">
                <a:alpha val="69620"/>
              </a:srgbClr>
            </a:outerShdw>
          </a:effectLst>
          <a:extLst>
            <a:ext uri="{C572A759-6A51-4108-AA02-DFA0A04FC94B}">
              <ma14:wrappingTextBoxFlag xmlns:ma14="http://schemas.microsoft.com/office/mac/drawingml/2011/main" val="1"/>
            </a:ext>
          </a:extLst>
        </p:spPr>
        <p:txBody>
          <a:bodyPr tIns="91439" bIns="91439"/>
          <a:lstStyle/>
          <a:p>
            <a:pPr defTabSz="914400">
              <a:spcBef>
                <a:spcPts val="1800"/>
              </a:spcBef>
              <a:defRPr sz="4800">
                <a:solidFill>
                  <a:srgbClr val="FFFFFF"/>
                </a:solidFill>
                <a:latin typeface="Corbel"/>
                <a:ea typeface="Corbel"/>
                <a:cs typeface="Corbel"/>
                <a:sym typeface="Corbel"/>
              </a:defRPr>
            </a:pPr>
            <a:r>
              <a:rPr b="1"/>
              <a:t>Everyone has a threshold above which severe exhaustion can be reached. For FM/CFS patients that threshold could be going to the grocery store and buying food. Too little exercise results in deconditioning and too much results in extreme post exercise fatigue.</a:t>
            </a:r>
          </a:p>
          <a:p>
            <a:pPr defTabSz="914400">
              <a:spcBef>
                <a:spcPts val="1800"/>
              </a:spcBef>
              <a:defRPr sz="4800">
                <a:solidFill>
                  <a:srgbClr val="FFFFFF"/>
                </a:solidFill>
                <a:latin typeface="Corbel"/>
                <a:ea typeface="Corbel"/>
                <a:cs typeface="Corbel"/>
                <a:sym typeface="Corbel"/>
              </a:defRPr>
            </a:pPr>
            <a:r>
              <a:rPr b="1"/>
              <a:t>After implementing all the above (treatment plan 1–7) THEN, you can start your graded exercise program.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fade">
                                      <p:cBhvr>
                                        <p:cTn id="7" dur="500"/>
                                        <p:tgtEl>
                                          <p:spTgt spid="442"/>
                                        </p:tgtEl>
                                      </p:cBhvr>
                                    </p:animEffect>
                                  </p:childTnLst>
                                </p:cTn>
                              </p:par>
                            </p:childTnLst>
                          </p:cTn>
                        </p:par>
                        <p:par>
                          <p:cTn id="8" fill="hold">
                            <p:stCondLst>
                              <p:cond delay="500"/>
                            </p:stCondLst>
                            <p:childTnLst>
                              <p:par>
                                <p:cTn id="9" presetID="10" presetClass="entr" presetSubtype="0" fill="hold" grpId="2" nodeType="afterEffect">
                                  <p:stCondLst>
                                    <p:cond delay="0"/>
                                  </p:stCondLst>
                                  <p:childTnLst>
                                    <p:set>
                                      <p:cBhvr>
                                        <p:cTn id="10" dur="1" fill="hold">
                                          <p:stCondLst>
                                            <p:cond delay="0"/>
                                          </p:stCondLst>
                                        </p:cTn>
                                        <p:tgtEl>
                                          <p:spTgt spid="443"/>
                                        </p:tgtEl>
                                        <p:attrNameLst>
                                          <p:attrName>style.visibility</p:attrName>
                                        </p:attrNameLst>
                                      </p:cBhvr>
                                      <p:to>
                                        <p:strVal val="visible"/>
                                      </p:to>
                                    </p:set>
                                    <p:animEffect transition="in" filter="fade">
                                      <p:cBhvr>
                                        <p:cTn id="11" dur="500"/>
                                        <p:tgtEl>
                                          <p:spTgt spid="443"/>
                                        </p:tgtEl>
                                      </p:cBhvr>
                                    </p:animEffect>
                                  </p:childTnLst>
                                </p:cTn>
                              </p:par>
                            </p:childTnLst>
                          </p:cTn>
                        </p:par>
                        <p:par>
                          <p:cTn id="12" fill="hold">
                            <p:stCondLst>
                              <p:cond delay="1000"/>
                            </p:stCondLst>
                            <p:childTnLst>
                              <p:par>
                                <p:cTn id="13" presetID="10" presetClass="entr" presetSubtype="0" fill="hold" grpId="3" nodeType="afterEffect">
                                  <p:stCondLst>
                                    <p:cond delay="0"/>
                                  </p:stCondLst>
                                  <p:childTnLst>
                                    <p:set>
                                      <p:cBhvr>
                                        <p:cTn id="14" dur="1" fill="hold">
                                          <p:stCondLst>
                                            <p:cond delay="0"/>
                                          </p:stCondLst>
                                        </p:cTn>
                                        <p:tgtEl>
                                          <p:spTgt spid="444"/>
                                        </p:tgtEl>
                                        <p:attrNameLst>
                                          <p:attrName>style.visibility</p:attrName>
                                        </p:attrNameLst>
                                      </p:cBhvr>
                                      <p:to>
                                        <p:strVal val="visible"/>
                                      </p:to>
                                    </p:set>
                                    <p:animEffect transition="in" filter="fade">
                                      <p:cBhvr>
                                        <p:cTn id="15" dur="5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 grpId="1" animBg="1" advAuto="0"/>
      <p:bldP spid="443" grpId="2" animBg="1" advAuto="0"/>
      <p:bldP spid="444" grpId="3"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treatment-photos-walking.jpg" descr="treatment-photos-walking.jpg"/>
          <p:cNvPicPr>
            <a:picLocks noChangeAspect="1"/>
          </p:cNvPicPr>
          <p:nvPr/>
        </p:nvPicPr>
        <p:blipFill>
          <a:blip r:embed="rId2">
            <a:extLst/>
          </a:blip>
          <a:srcRect t="31280" b="4890"/>
          <a:stretch>
            <a:fillRect/>
          </a:stretch>
        </p:blipFill>
        <p:spPr>
          <a:xfrm>
            <a:off x="256134" y="1778000"/>
            <a:ext cx="23876001" cy="10160000"/>
          </a:xfrm>
          <a:prstGeom prst="rect">
            <a:avLst/>
          </a:prstGeom>
          <a:ln w="12700">
            <a:miter lim="400000"/>
          </a:ln>
        </p:spPr>
      </p:pic>
      <p:pic>
        <p:nvPicPr>
          <p:cNvPr id="447" name="pasted-image.pdf" descr="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000" y="317500"/>
            <a:ext cx="8647090" cy="1270000"/>
          </a:xfrm>
          <a:prstGeom prst="rect">
            <a:avLst/>
          </a:prstGeom>
          <a:ln w="12700">
            <a:miter lim="400000"/>
          </a:ln>
        </p:spPr>
      </p:pic>
      <p:pic>
        <p:nvPicPr>
          <p:cNvPr id="448" name="pasted-image.pdf" descr="pasted-image.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71000" y="317500"/>
            <a:ext cx="8616854" cy="1270000"/>
          </a:xfrm>
          <a:prstGeom prst="rect">
            <a:avLst/>
          </a:prstGeom>
          <a:ln w="12700">
            <a:miter lim="400000"/>
          </a:ln>
        </p:spPr>
      </p:pic>
      <p:sp>
        <p:nvSpPr>
          <p:cNvPr id="449" name="Plan"/>
          <p:cNvSpPr txBox="1"/>
          <p:nvPr/>
        </p:nvSpPr>
        <p:spPr>
          <a:xfrm>
            <a:off x="1661854" y="2793999"/>
            <a:ext cx="21082001" cy="11099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defTabSz="914400">
              <a:spcBef>
                <a:spcPts val="4800"/>
              </a:spcBef>
              <a:defRPr sz="6000" b="1">
                <a:solidFill>
                  <a:srgbClr val="FFFFFF"/>
                </a:solidFill>
                <a:latin typeface="Corbel"/>
                <a:ea typeface="Corbel"/>
                <a:cs typeface="Corbel"/>
                <a:sym typeface="Corbel"/>
              </a:defRPr>
            </a:lvl1pPr>
          </a:lstStyle>
          <a:p>
            <a:r>
              <a:t>Plan</a:t>
            </a:r>
          </a:p>
        </p:txBody>
      </p:sp>
      <p:sp>
        <p:nvSpPr>
          <p:cNvPr id="450" name="Line"/>
          <p:cNvSpPr/>
          <p:nvPr/>
        </p:nvSpPr>
        <p:spPr>
          <a:xfrm>
            <a:off x="1670210" y="4132600"/>
            <a:ext cx="21030882" cy="1"/>
          </a:xfrm>
          <a:prstGeom prst="line">
            <a:avLst/>
          </a:prstGeom>
          <a:ln w="12700">
            <a:solidFill>
              <a:srgbClr val="FFFFFF">
                <a:alpha val="20387"/>
              </a:srgbClr>
            </a:solidFill>
            <a:miter/>
          </a:ln>
        </p:spPr>
        <p:txBody>
          <a:bodyPr tIns="91439" bIns="91439"/>
          <a:lstStyle/>
          <a:p>
            <a:endParaRPr/>
          </a:p>
        </p:txBody>
      </p:sp>
      <p:sp>
        <p:nvSpPr>
          <p:cNvPr id="451" name="Start with daily walking as tolerated. It may only be to the mailbox and back.…"/>
          <p:cNvSpPr txBox="1"/>
          <p:nvPr/>
        </p:nvSpPr>
        <p:spPr>
          <a:xfrm>
            <a:off x="1645414" y="4361222"/>
            <a:ext cx="21030882" cy="7498704"/>
          </a:xfrm>
          <a:prstGeom prst="rect">
            <a:avLst/>
          </a:prstGeom>
          <a:ln w="25400">
            <a:miter lim="400000"/>
          </a:ln>
          <a:effectLst>
            <a:outerShdw blurRad="127000" dist="25400" dir="5400000" rotWithShape="0">
              <a:srgbClr val="000000">
                <a:alpha val="69620"/>
              </a:srgbClr>
            </a:outerShdw>
          </a:effectLst>
          <a:extLst>
            <a:ext uri="{C572A759-6A51-4108-AA02-DFA0A04FC94B}">
              <ma14:wrappingTextBoxFlag xmlns:ma14="http://schemas.microsoft.com/office/mac/drawingml/2011/main" val="1"/>
            </a:ext>
          </a:extLst>
        </p:spPr>
        <p:txBody>
          <a:bodyPr tIns="91439" bIns="91439"/>
          <a:lstStyle/>
          <a:p>
            <a:pPr marL="481263" indent="-481263" defTabSz="914400">
              <a:spcBef>
                <a:spcPts val="3600"/>
              </a:spcBef>
              <a:buSzPct val="100000"/>
              <a:buChar char="•"/>
              <a:defRPr b="1">
                <a:solidFill>
                  <a:srgbClr val="FFFFFF"/>
                </a:solidFill>
                <a:latin typeface="Corbel"/>
                <a:ea typeface="Corbel"/>
                <a:cs typeface="Corbel"/>
                <a:sym typeface="Corbel"/>
              </a:defRPr>
            </a:pPr>
            <a:r>
              <a:t>Start with daily walking as tolerated. It may only be to the mailbox and back. </a:t>
            </a:r>
          </a:p>
          <a:p>
            <a:pPr marL="481263" indent="-481263" defTabSz="914400">
              <a:spcBef>
                <a:spcPts val="3600"/>
              </a:spcBef>
              <a:buSzPct val="100000"/>
              <a:buChar char="•"/>
              <a:defRPr b="1">
                <a:solidFill>
                  <a:srgbClr val="FFFFFF"/>
                </a:solidFill>
                <a:latin typeface="Corbel"/>
                <a:ea typeface="Corbel"/>
                <a:cs typeface="Corbel"/>
                <a:sym typeface="Corbel"/>
              </a:defRPr>
            </a:pPr>
            <a:r>
              <a:t>After 10–12 weeks on the above regimen, increase your walking 1 minute per day as able. </a:t>
            </a:r>
          </a:p>
          <a:p>
            <a:pPr marL="481263" indent="-481263" defTabSz="914400">
              <a:spcBef>
                <a:spcPts val="3600"/>
              </a:spcBef>
              <a:buSzPct val="100000"/>
              <a:buChar char="•"/>
              <a:defRPr b="1">
                <a:solidFill>
                  <a:srgbClr val="FFFFFF"/>
                </a:solidFill>
                <a:latin typeface="Corbel"/>
                <a:ea typeface="Corbel"/>
                <a:cs typeface="Corbel"/>
                <a:sym typeface="Corbel"/>
              </a:defRPr>
            </a:pPr>
            <a:r>
              <a:t>You can increase this more rapidly, but the key is not to hit your threshold, or you will regress. </a:t>
            </a:r>
          </a:p>
          <a:p>
            <a:pPr marL="481263" indent="-481263" defTabSz="914400">
              <a:spcBef>
                <a:spcPts val="3600"/>
              </a:spcBef>
              <a:buSzPct val="100000"/>
              <a:buChar char="•"/>
              <a:defRPr b="1">
                <a:solidFill>
                  <a:srgbClr val="FFFFFF"/>
                </a:solidFill>
                <a:latin typeface="Corbel"/>
                <a:ea typeface="Corbel"/>
                <a:cs typeface="Corbel"/>
                <a:sym typeface="Corbel"/>
              </a:defRPr>
            </a:pPr>
            <a:r>
              <a:t>When you are walking 45–60 minutes a day, then you can increase your intensity. </a:t>
            </a:r>
          </a:p>
          <a:p>
            <a:pPr marL="481263" indent="-481263" defTabSz="914400">
              <a:spcBef>
                <a:spcPts val="3600"/>
              </a:spcBef>
              <a:buSzPct val="100000"/>
              <a:buChar char="•"/>
              <a:defRPr b="1">
                <a:solidFill>
                  <a:srgbClr val="FFFFFF"/>
                </a:solidFill>
                <a:latin typeface="Corbel"/>
                <a:ea typeface="Corbel"/>
                <a:cs typeface="Corbel"/>
                <a:sym typeface="Corbel"/>
              </a:defRPr>
            </a:pPr>
            <a:r>
              <a:t>Your first goal is to reach 10,000 steps a day. Once this goal is reached you can discuss with your health care provider what the next steps should be. This may take quite some time, so be patient.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49"/>
                                        </p:tgtEl>
                                        <p:attrNameLst>
                                          <p:attrName>style.visibility</p:attrName>
                                        </p:attrNameLst>
                                      </p:cBhvr>
                                      <p:to>
                                        <p:strVal val="visible"/>
                                      </p:to>
                                    </p:set>
                                    <p:animEffect transition="in" filter="fade">
                                      <p:cBhvr>
                                        <p:cTn id="7" dur="500"/>
                                        <p:tgtEl>
                                          <p:spTgt spid="449"/>
                                        </p:tgtEl>
                                      </p:cBhvr>
                                    </p:animEffect>
                                  </p:childTnLst>
                                </p:cTn>
                              </p:par>
                            </p:childTnLst>
                          </p:cTn>
                        </p:par>
                        <p:par>
                          <p:cTn id="8" fill="hold">
                            <p:stCondLst>
                              <p:cond delay="500"/>
                            </p:stCondLst>
                            <p:childTnLst>
                              <p:par>
                                <p:cTn id="9" presetID="10" presetClass="entr" presetSubtype="0" fill="hold" grpId="2" nodeType="afterEffect">
                                  <p:stCondLst>
                                    <p:cond delay="0"/>
                                  </p:stCondLst>
                                  <p:childTnLst>
                                    <p:set>
                                      <p:cBhvr>
                                        <p:cTn id="10" dur="1" fill="hold">
                                          <p:stCondLst>
                                            <p:cond delay="0"/>
                                          </p:stCondLst>
                                        </p:cTn>
                                        <p:tgtEl>
                                          <p:spTgt spid="450"/>
                                        </p:tgtEl>
                                        <p:attrNameLst>
                                          <p:attrName>style.visibility</p:attrName>
                                        </p:attrNameLst>
                                      </p:cBhvr>
                                      <p:to>
                                        <p:strVal val="visible"/>
                                      </p:to>
                                    </p:set>
                                    <p:animEffect transition="in" filter="fade">
                                      <p:cBhvr>
                                        <p:cTn id="11" dur="500"/>
                                        <p:tgtEl>
                                          <p:spTgt spid="450"/>
                                        </p:tgtEl>
                                      </p:cBhvr>
                                    </p:animEffect>
                                  </p:childTnLst>
                                </p:cTn>
                              </p:par>
                            </p:childTnLst>
                          </p:cTn>
                        </p:par>
                        <p:par>
                          <p:cTn id="12" fill="hold">
                            <p:stCondLst>
                              <p:cond delay="1000"/>
                            </p:stCondLst>
                            <p:childTnLst>
                              <p:par>
                                <p:cTn id="13" presetID="10" presetClass="entr" presetSubtype="0" fill="hold" grpId="3" nodeType="afterEffect">
                                  <p:stCondLst>
                                    <p:cond delay="0"/>
                                  </p:stCondLst>
                                  <p:childTnLst>
                                    <p:set>
                                      <p:cBhvr>
                                        <p:cTn id="14" dur="1" fill="hold">
                                          <p:stCondLst>
                                            <p:cond delay="0"/>
                                          </p:stCondLst>
                                        </p:cTn>
                                        <p:tgtEl>
                                          <p:spTgt spid="451"/>
                                        </p:tgtEl>
                                        <p:attrNameLst>
                                          <p:attrName>style.visibility</p:attrName>
                                        </p:attrNameLst>
                                      </p:cBhvr>
                                      <p:to>
                                        <p:strVal val="visible"/>
                                      </p:to>
                                    </p:set>
                                    <p:animEffect transition="in" filter="fade">
                                      <p:cBhvr>
                                        <p:cTn id="15" dur="5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1" animBg="1" advAuto="0"/>
      <p:bldP spid="450" grpId="2" animBg="1" advAuto="0"/>
      <p:bldP spid="451" grpId="3"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leep…"/>
          <p:cNvSpPr txBox="1"/>
          <p:nvPr/>
        </p:nvSpPr>
        <p:spPr>
          <a:xfrm>
            <a:off x="1661854" y="2793999"/>
            <a:ext cx="21082001" cy="6857858"/>
          </a:xfrm>
          <a:prstGeom prst="rect">
            <a:avLst/>
          </a:prstGeom>
          <a:ln w="25400">
            <a:miter lim="400000"/>
          </a:ln>
          <a:extLst>
            <a:ext uri="{C572A759-6A51-4108-AA02-DFA0A04FC94B}">
              <ma14:wrappingTextBoxFlag xmlns:ma14="http://schemas.microsoft.com/office/mac/drawingml/2011/main" val="1"/>
            </a:ext>
          </a:extLst>
        </p:spPr>
        <p:txBody>
          <a:bodyPr tIns="91439" bIns="91439" numCol="2" spcCol="1054100"/>
          <a:lstStyle/>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Sleep</a:t>
            </a:r>
          </a:p>
          <a:p>
            <a:pPr marL="802105" indent="-802105" defTabSz="914400">
              <a:spcBef>
                <a:spcPts val="2400"/>
              </a:spcBef>
              <a:buSzPct val="100000"/>
              <a:buAutoNum type="arabicPeriod"/>
              <a:defRPr sz="6000" b="1">
                <a:solidFill>
                  <a:srgbClr val="64AD45">
                    <a:alpha val="33224"/>
                  </a:srgbClr>
                </a:solidFill>
                <a:latin typeface="Corbel"/>
                <a:ea typeface="Corbel"/>
                <a:cs typeface="Corbel"/>
                <a:sym typeface="Corbel"/>
              </a:defRPr>
            </a:pPr>
            <a:r>
              <a:t>Diet</a:t>
            </a:r>
          </a:p>
          <a:p>
            <a:pPr marL="802105" indent="-802105" defTabSz="914400">
              <a:spcBef>
                <a:spcPts val="2400"/>
              </a:spcBef>
              <a:buSzPct val="100000"/>
              <a:buAutoNum type="arabicPeriod"/>
              <a:defRPr sz="6000" b="1">
                <a:solidFill>
                  <a:srgbClr val="64AD45">
                    <a:alpha val="32668"/>
                  </a:srgbClr>
                </a:solidFill>
                <a:latin typeface="Corbel"/>
                <a:ea typeface="Corbel"/>
                <a:cs typeface="Corbel"/>
                <a:sym typeface="Corbel"/>
              </a:defRPr>
            </a:pPr>
            <a:r>
              <a:t>Detoxification</a:t>
            </a:r>
          </a:p>
          <a:p>
            <a:pPr marL="802105" indent="-802105" defTabSz="914400">
              <a:spcBef>
                <a:spcPts val="2400"/>
              </a:spcBef>
              <a:buSzPct val="100000"/>
              <a:buAutoNum type="arabicPeriod"/>
              <a:defRPr sz="6000" b="1">
                <a:solidFill>
                  <a:srgbClr val="64AD45">
                    <a:alpha val="32998"/>
                  </a:srgbClr>
                </a:solidFill>
                <a:latin typeface="Corbel"/>
                <a:ea typeface="Corbel"/>
                <a:cs typeface="Corbel"/>
                <a:sym typeface="Corbel"/>
              </a:defRPr>
            </a:pPr>
            <a:r>
              <a:t>Mitochondrial Energetics (Energy Production)</a:t>
            </a:r>
          </a:p>
          <a:p>
            <a:pPr marL="802105" indent="-802105" defTabSz="914400">
              <a:spcBef>
                <a:spcPts val="2400"/>
              </a:spcBef>
              <a:buSzPct val="100000"/>
              <a:buAutoNum type="arabicPeriod"/>
              <a:defRPr sz="6000" b="1">
                <a:solidFill>
                  <a:srgbClr val="64AD45">
                    <a:alpha val="32275"/>
                  </a:srgbClr>
                </a:solidFill>
                <a:latin typeface="Corbel"/>
                <a:ea typeface="Corbel"/>
                <a:cs typeface="Corbel"/>
                <a:sym typeface="Corbel"/>
              </a:defRPr>
            </a:pPr>
            <a:r>
              <a:t>Inflammation</a:t>
            </a:r>
          </a:p>
          <a:p>
            <a:pPr marL="802105" indent="-802105" defTabSz="914400">
              <a:spcBef>
                <a:spcPts val="2400"/>
              </a:spcBef>
              <a:buSzPct val="100000"/>
              <a:buAutoNum type="arabicPeriod"/>
              <a:defRPr sz="6000" b="1">
                <a:solidFill>
                  <a:srgbClr val="64AD45">
                    <a:alpha val="32636"/>
                  </a:srgbClr>
                </a:solidFill>
                <a:latin typeface="Corbel"/>
                <a:ea typeface="Corbel"/>
                <a:cs typeface="Corbel"/>
                <a:sym typeface="Corbel"/>
              </a:defRPr>
            </a:pPr>
            <a:r>
              <a:t>Hormones</a:t>
            </a:r>
          </a:p>
          <a:p>
            <a:pPr marL="802105" indent="-802105" defTabSz="914400">
              <a:spcBef>
                <a:spcPts val="2400"/>
              </a:spcBef>
              <a:buSzPct val="100000"/>
              <a:buAutoNum type="arabicPeriod"/>
              <a:defRPr sz="6000" b="1">
                <a:solidFill>
                  <a:srgbClr val="64AD45">
                    <a:alpha val="33342"/>
                  </a:srgbClr>
                </a:solidFill>
                <a:latin typeface="Corbel"/>
                <a:ea typeface="Corbel"/>
                <a:cs typeface="Corbel"/>
                <a:sym typeface="Corbel"/>
              </a:defRPr>
            </a:pPr>
            <a:r>
              <a:t>Infections</a:t>
            </a:r>
          </a:p>
          <a:p>
            <a:pPr marL="802105" indent="-802105" defTabSz="914400">
              <a:spcBef>
                <a:spcPts val="2400"/>
              </a:spcBef>
              <a:buSzPct val="100000"/>
              <a:buAutoNum type="arabicPeriod"/>
              <a:defRPr sz="6000" b="1">
                <a:solidFill>
                  <a:srgbClr val="64AD45">
                    <a:alpha val="32668"/>
                  </a:srgbClr>
                </a:solidFill>
                <a:latin typeface="Corbel"/>
                <a:ea typeface="Corbel"/>
                <a:cs typeface="Corbel"/>
                <a:sym typeface="Corbel"/>
              </a:defRPr>
            </a:pPr>
            <a:r>
              <a:t>Graded Exercise</a:t>
            </a:r>
          </a:p>
          <a:p>
            <a:pPr marL="802105" indent="-802105" defTabSz="914400">
              <a:spcBef>
                <a:spcPts val="2400"/>
              </a:spcBef>
              <a:buSzPct val="100000"/>
              <a:buAutoNum type="arabicPeriod"/>
              <a:defRPr sz="6000" b="1">
                <a:solidFill>
                  <a:srgbClr val="64AD45"/>
                </a:solidFill>
                <a:latin typeface="Corbel"/>
                <a:ea typeface="Corbel"/>
                <a:cs typeface="Corbel"/>
                <a:sym typeface="Corbel"/>
              </a:defRPr>
            </a:pPr>
            <a:r>
              <a:t>Other Modalities</a:t>
            </a:r>
          </a:p>
        </p:txBody>
      </p:sp>
      <p:pic>
        <p:nvPicPr>
          <p:cNvPr id="454" name="pasted-image.pdf" descr="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0" y="317500"/>
            <a:ext cx="8306716" cy="127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 name="treatment-photos-trees.jpg" descr="treatment-photos-trees.jpg"/>
          <p:cNvPicPr>
            <a:picLocks noChangeAspect="1"/>
          </p:cNvPicPr>
          <p:nvPr/>
        </p:nvPicPr>
        <p:blipFill>
          <a:blip r:embed="rId2">
            <a:extLst/>
          </a:blip>
          <a:srcRect t="18085" b="18085"/>
          <a:stretch>
            <a:fillRect/>
          </a:stretch>
        </p:blipFill>
        <p:spPr>
          <a:xfrm>
            <a:off x="256134" y="1778000"/>
            <a:ext cx="23876001" cy="10160000"/>
          </a:xfrm>
          <a:prstGeom prst="rect">
            <a:avLst/>
          </a:prstGeom>
          <a:ln w="12700">
            <a:miter lim="400000"/>
          </a:ln>
        </p:spPr>
      </p:pic>
      <p:pic>
        <p:nvPicPr>
          <p:cNvPr id="457" name="pasted-image.pdf" descr="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000" y="317500"/>
            <a:ext cx="8647090" cy="1270000"/>
          </a:xfrm>
          <a:prstGeom prst="rect">
            <a:avLst/>
          </a:prstGeom>
          <a:ln w="12700">
            <a:miter lim="400000"/>
          </a:ln>
        </p:spPr>
      </p:pic>
      <p:sp>
        <p:nvSpPr>
          <p:cNvPr id="458" name="Pulsed Electromagnetic Field Therapy (PEMF)…"/>
          <p:cNvSpPr txBox="1"/>
          <p:nvPr/>
        </p:nvSpPr>
        <p:spPr>
          <a:xfrm>
            <a:off x="1645414" y="2794000"/>
            <a:ext cx="21030882" cy="7498704"/>
          </a:xfrm>
          <a:prstGeom prst="rect">
            <a:avLst/>
          </a:prstGeom>
          <a:ln w="25400">
            <a:miter lim="400000"/>
          </a:ln>
          <a:effectLst>
            <a:outerShdw blurRad="127000" dist="25400" dir="5400000" rotWithShape="0">
              <a:srgbClr val="000000">
                <a:alpha val="69620"/>
              </a:srgbClr>
            </a:outerShdw>
          </a:effectLst>
          <a:extLst>
            <a:ext uri="{C572A759-6A51-4108-AA02-DFA0A04FC94B}">
              <ma14:wrappingTextBoxFlag xmlns:ma14="http://schemas.microsoft.com/office/mac/drawingml/2011/main" val="1"/>
            </a:ext>
          </a:extLst>
        </p:spPr>
        <p:txBody>
          <a:bodyPr tIns="91439" bIns="91439" numCol="2" spcCol="1051544"/>
          <a:lstStyle/>
          <a:p>
            <a:pPr marL="481263" indent="-481263" defTabSz="914400">
              <a:spcBef>
                <a:spcPts val="2400"/>
              </a:spcBef>
              <a:buSzPct val="100000"/>
              <a:buChar char="•"/>
              <a:defRPr sz="4800" b="1">
                <a:solidFill>
                  <a:srgbClr val="FFFFFF"/>
                </a:solidFill>
                <a:latin typeface="Corbel"/>
                <a:ea typeface="Corbel"/>
                <a:cs typeface="Corbel"/>
                <a:sym typeface="Corbel"/>
              </a:defRPr>
            </a:pPr>
            <a:r>
              <a:rPr dirty="0"/>
              <a:t>Pulsed Electromagnetic Field Therapy (PEMF)</a:t>
            </a:r>
          </a:p>
          <a:p>
            <a:pPr marL="481263" indent="-481263" defTabSz="914400">
              <a:spcBef>
                <a:spcPts val="2400"/>
              </a:spcBef>
              <a:buSzPct val="100000"/>
              <a:buChar char="•"/>
              <a:defRPr sz="4800" b="1">
                <a:solidFill>
                  <a:srgbClr val="FFFFFF"/>
                </a:solidFill>
                <a:latin typeface="Corbel"/>
                <a:ea typeface="Corbel"/>
                <a:cs typeface="Corbel"/>
                <a:sym typeface="Corbel"/>
              </a:defRPr>
            </a:pPr>
            <a:r>
              <a:rPr dirty="0"/>
              <a:t>Peripheral Transcutaneous Neuroelectric Stimulation (Quell)</a:t>
            </a:r>
          </a:p>
          <a:p>
            <a:pPr marL="481263" indent="-481263" defTabSz="914400">
              <a:spcBef>
                <a:spcPts val="2400"/>
              </a:spcBef>
              <a:buSzPct val="100000"/>
              <a:buChar char="•"/>
              <a:defRPr sz="4800" b="1">
                <a:solidFill>
                  <a:srgbClr val="FFFFFF"/>
                </a:solidFill>
                <a:latin typeface="Corbel"/>
                <a:ea typeface="Corbel"/>
                <a:cs typeface="Corbel"/>
                <a:sym typeface="Corbel"/>
              </a:defRPr>
            </a:pPr>
            <a:r>
              <a:rPr dirty="0"/>
              <a:t>Sensory Depravation</a:t>
            </a:r>
          </a:p>
          <a:p>
            <a:pPr marL="481263" indent="-481263" defTabSz="914400">
              <a:spcBef>
                <a:spcPts val="2400"/>
              </a:spcBef>
              <a:buSzPct val="100000"/>
              <a:buChar char="•"/>
              <a:defRPr sz="4800" b="1">
                <a:solidFill>
                  <a:srgbClr val="FFFFFF"/>
                </a:solidFill>
                <a:latin typeface="Corbel"/>
                <a:ea typeface="Corbel"/>
                <a:cs typeface="Corbel"/>
                <a:sym typeface="Corbel"/>
              </a:defRPr>
            </a:pPr>
            <a:r>
              <a:rPr dirty="0"/>
              <a:t>Neurobiofeedback</a:t>
            </a:r>
          </a:p>
          <a:p>
            <a:pPr marL="481263" indent="-481263" defTabSz="914400">
              <a:spcBef>
                <a:spcPts val="2400"/>
              </a:spcBef>
              <a:buSzPct val="100000"/>
              <a:buChar char="•"/>
              <a:defRPr sz="4800" b="1">
                <a:solidFill>
                  <a:srgbClr val="FFFFFF"/>
                </a:solidFill>
                <a:latin typeface="Corbel"/>
                <a:ea typeface="Corbel"/>
                <a:cs typeface="Corbel"/>
                <a:sym typeface="Corbel"/>
              </a:defRPr>
            </a:pPr>
            <a:r>
              <a:rPr dirty="0"/>
              <a:t>IV nutritionals </a:t>
            </a:r>
          </a:p>
          <a:p>
            <a:pPr marL="481263" indent="-481263" defTabSz="914400">
              <a:spcBef>
                <a:spcPts val="2400"/>
              </a:spcBef>
              <a:buSzPct val="100000"/>
              <a:buChar char="•"/>
              <a:defRPr sz="4800" b="1">
                <a:solidFill>
                  <a:srgbClr val="FFFFFF"/>
                </a:solidFill>
                <a:latin typeface="Corbel"/>
                <a:ea typeface="Corbel"/>
                <a:cs typeface="Corbel"/>
                <a:sym typeface="Corbel"/>
              </a:defRPr>
            </a:pPr>
            <a:r>
              <a:rPr dirty="0"/>
              <a:t>Acupuncture</a:t>
            </a:r>
          </a:p>
          <a:p>
            <a:pPr marL="481263" indent="-481263" defTabSz="914400">
              <a:spcBef>
                <a:spcPts val="2400"/>
              </a:spcBef>
              <a:buSzPct val="100000"/>
              <a:buChar char="•"/>
              <a:defRPr sz="4800" b="1">
                <a:solidFill>
                  <a:srgbClr val="FFFFFF"/>
                </a:solidFill>
                <a:latin typeface="Corbel"/>
                <a:ea typeface="Corbel"/>
                <a:cs typeface="Corbel"/>
                <a:sym typeface="Corbel"/>
              </a:defRPr>
            </a:pPr>
            <a:r>
              <a:rPr dirty="0"/>
              <a:t>Chiropractic</a:t>
            </a:r>
          </a:p>
          <a:p>
            <a:pPr marL="481263" indent="-481263" defTabSz="914400">
              <a:spcBef>
                <a:spcPts val="2400"/>
              </a:spcBef>
              <a:buSzPct val="100000"/>
              <a:buChar char="•"/>
              <a:defRPr sz="4800" b="1">
                <a:solidFill>
                  <a:srgbClr val="FFFFFF"/>
                </a:solidFill>
                <a:latin typeface="Corbel"/>
                <a:ea typeface="Corbel"/>
                <a:cs typeface="Corbel"/>
                <a:sym typeface="Corbel"/>
              </a:defRPr>
            </a:pPr>
            <a:r>
              <a:rPr dirty="0"/>
              <a:t>Therapeutic massage</a:t>
            </a:r>
          </a:p>
          <a:p>
            <a:pPr marL="481263" indent="-481263" defTabSz="914400">
              <a:spcBef>
                <a:spcPts val="2400"/>
              </a:spcBef>
              <a:buSzPct val="100000"/>
              <a:buChar char="•"/>
              <a:defRPr sz="4800" b="1">
                <a:solidFill>
                  <a:srgbClr val="FFFFFF"/>
                </a:solidFill>
                <a:latin typeface="Corbel"/>
                <a:ea typeface="Corbel"/>
                <a:cs typeface="Corbel"/>
                <a:sym typeface="Corbel"/>
              </a:defRPr>
            </a:pPr>
            <a:r>
              <a:rPr dirty="0"/>
              <a:t>FAR IR</a:t>
            </a:r>
          </a:p>
          <a:p>
            <a:pPr marL="481263" indent="-481263" defTabSz="914400">
              <a:spcBef>
                <a:spcPts val="2400"/>
              </a:spcBef>
              <a:buSzPct val="100000"/>
              <a:buChar char="•"/>
              <a:defRPr sz="4800" b="1">
                <a:solidFill>
                  <a:srgbClr val="FFFFFF"/>
                </a:solidFill>
                <a:latin typeface="Corbel"/>
                <a:ea typeface="Corbel"/>
                <a:cs typeface="Corbel"/>
                <a:sym typeface="Corbel"/>
              </a:defRPr>
            </a:pPr>
            <a:r>
              <a:rPr dirty="0"/>
              <a:t>Near IR/LED light therapy</a:t>
            </a:r>
          </a:p>
        </p:txBody>
      </p:sp>
      <p:pic>
        <p:nvPicPr>
          <p:cNvPr id="459" name="pasted-image.pdf" descr="pasted-image.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71000" y="317500"/>
            <a:ext cx="8959269" cy="127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fade">
                                      <p:cBhvr>
                                        <p:cTn id="7"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1"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 name="FM and CFS@2x.png" descr="FM and CFS@2x.png"/>
          <p:cNvPicPr>
            <a:picLocks noChangeAspect="1"/>
          </p:cNvPicPr>
          <p:nvPr/>
        </p:nvPicPr>
        <p:blipFill>
          <a:blip r:embed="rId2" cstate="email">
            <a:alphaModFix amt="50695"/>
            <a:extLst>
              <a:ext uri="{28A0092B-C50C-407E-A947-70E740481C1C}">
                <a14:useLocalDpi xmlns:a14="http://schemas.microsoft.com/office/drawing/2010/main"/>
              </a:ext>
            </a:extLst>
          </a:blip>
          <a:stretch>
            <a:fillRect/>
          </a:stretch>
        </p:blipFill>
        <p:spPr>
          <a:xfrm>
            <a:off x="5437981" y="3517900"/>
            <a:ext cx="13520855" cy="762000"/>
          </a:xfrm>
          <a:prstGeom prst="rect">
            <a:avLst/>
          </a:prstGeom>
          <a:ln w="12700">
            <a:miter lim="400000"/>
          </a:ln>
        </p:spPr>
      </p:pic>
      <p:sp>
        <p:nvSpPr>
          <p:cNvPr id="462" name="Line"/>
          <p:cNvSpPr/>
          <p:nvPr/>
        </p:nvSpPr>
        <p:spPr>
          <a:xfrm>
            <a:off x="4445000" y="4674575"/>
            <a:ext cx="15481299" cy="1"/>
          </a:xfrm>
          <a:prstGeom prst="line">
            <a:avLst/>
          </a:prstGeom>
          <a:ln w="25400">
            <a:solidFill>
              <a:srgbClr val="FFFFFF">
                <a:alpha val="50231"/>
              </a:srgbClr>
            </a:solidFill>
            <a:miter/>
          </a:ln>
        </p:spPr>
        <p:txBody>
          <a:bodyPr tIns="91439" bIns="91439"/>
          <a:lstStyle/>
          <a:p>
            <a:endParaRPr/>
          </a:p>
        </p:txBody>
      </p:sp>
      <p:pic>
        <p:nvPicPr>
          <p:cNvPr id="463" name="pasted-image.pdf" descr="pasted-image.pdf"/>
          <p:cNvPicPr>
            <a:picLocks noChangeAspect="1"/>
          </p:cNvPicPr>
          <p:nvPr/>
        </p:nvPicPr>
        <p:blipFill>
          <a:blip r:embed="rId3">
            <a:extLst/>
          </a:blip>
          <a:stretch>
            <a:fillRect/>
          </a:stretch>
        </p:blipFill>
        <p:spPr>
          <a:xfrm>
            <a:off x="7790434" y="5071092"/>
            <a:ext cx="8803132" cy="205371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4AC00"/>
            </a:gs>
            <a:gs pos="100000">
              <a:srgbClr val="0088BB"/>
            </a:gs>
          </a:gsLst>
          <a:lin ang="18000000" scaled="0"/>
        </a:gradFill>
        <a:effectLst/>
      </p:bgPr>
    </p:bg>
    <p:spTree>
      <p:nvGrpSpPr>
        <p:cNvPr id="1" name=""/>
        <p:cNvGrpSpPr/>
        <p:nvPr/>
      </p:nvGrpSpPr>
      <p:grpSpPr>
        <a:xfrm>
          <a:off x="0" y="0"/>
          <a:ext cx="0" cy="0"/>
          <a:chOff x="0" y="0"/>
          <a:chExt cx="0" cy="0"/>
        </a:xfrm>
      </p:grpSpPr>
      <p:pic>
        <p:nvPicPr>
          <p:cNvPr id="465" name="golden-oak-screenshot.png" descr="golden-oak-screenshot.png"/>
          <p:cNvPicPr>
            <a:picLocks noChangeAspect="1"/>
          </p:cNvPicPr>
          <p:nvPr/>
        </p:nvPicPr>
        <p:blipFill>
          <a:blip r:embed="rId2">
            <a:alphaModFix amt="32451"/>
            <a:extLst/>
          </a:blip>
          <a:stretch>
            <a:fillRect/>
          </a:stretch>
        </p:blipFill>
        <p:spPr>
          <a:xfrm>
            <a:off x="-6023" y="0"/>
            <a:ext cx="24396046" cy="13716000"/>
          </a:xfrm>
          <a:prstGeom prst="rect">
            <a:avLst/>
          </a:prstGeom>
          <a:ln w="12700">
            <a:miter lim="400000"/>
          </a:ln>
        </p:spPr>
      </p:pic>
      <p:sp>
        <p:nvSpPr>
          <p:cNvPr id="466" name="www.RVAIntegrative.com">
            <a:hlinkClick r:id="rId3"/>
          </p:cNvPr>
          <p:cNvSpPr txBox="1"/>
          <p:nvPr/>
        </p:nvSpPr>
        <p:spPr>
          <a:xfrm>
            <a:off x="7759541" y="10678159"/>
            <a:ext cx="8864918" cy="11734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lgn="ctr">
              <a:defRPr sz="6400" b="1">
                <a:solidFill>
                  <a:srgbClr val="FFFFFF"/>
                </a:solidFill>
              </a:defRPr>
            </a:lvl1pPr>
          </a:lstStyle>
          <a:p>
            <a:r>
              <a:t>www.RVAIntegrative.com</a:t>
            </a:r>
          </a:p>
        </p:txBody>
      </p:sp>
      <p:pic>
        <p:nvPicPr>
          <p:cNvPr id="467" name="RIFMLogo-White.png" descr="RIFMLogo-Whit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8961" y="271425"/>
            <a:ext cx="16635524" cy="110903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4AC00"/>
            </a:gs>
            <a:gs pos="100000">
              <a:srgbClr val="0088BB"/>
            </a:gs>
          </a:gsLst>
          <a:lin ang="18000000" scaled="0"/>
        </a:gradFill>
        <a:effectLst/>
      </p:bgPr>
    </p:bg>
    <p:spTree>
      <p:nvGrpSpPr>
        <p:cNvPr id="1" name=""/>
        <p:cNvGrpSpPr/>
        <p:nvPr/>
      </p:nvGrpSpPr>
      <p:grpSpPr>
        <a:xfrm>
          <a:off x="0" y="0"/>
          <a:ext cx="0" cy="0"/>
          <a:chOff x="0" y="0"/>
          <a:chExt cx="0" cy="0"/>
        </a:xfrm>
      </p:grpSpPr>
      <p:pic>
        <p:nvPicPr>
          <p:cNvPr id="147" name="FullTreeDiagram-PPT.png" descr="FullTreeDiagram-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4000" cy="13716000"/>
          </a:xfrm>
          <a:prstGeom prst="rect">
            <a:avLst/>
          </a:prstGeom>
          <a:ln w="12700">
            <a:miter lim="400000"/>
          </a:ln>
        </p:spPr>
      </p:pic>
      <p:pic>
        <p:nvPicPr>
          <p:cNvPr id="148" name="golden-oak-screenshot.png" descr="golden-oak-screenshot.png"/>
          <p:cNvPicPr>
            <a:picLocks noChangeAspect="1"/>
          </p:cNvPicPr>
          <p:nvPr/>
        </p:nvPicPr>
        <p:blipFill>
          <a:blip r:embed="rId3">
            <a:alphaModFix amt="32451"/>
            <a:extLst/>
          </a:blip>
          <a:stretch>
            <a:fillRect/>
          </a:stretch>
        </p:blipFill>
        <p:spPr>
          <a:xfrm>
            <a:off x="-5954" y="-1"/>
            <a:ext cx="24396047" cy="13716001"/>
          </a:xfrm>
          <a:prstGeom prst="rect">
            <a:avLst/>
          </a:prstGeom>
          <a:ln w="12700">
            <a:miter lim="400000"/>
          </a:ln>
        </p:spPr>
      </p:pic>
      <p:pic>
        <p:nvPicPr>
          <p:cNvPr id="149" name="RIFMLogo-White.png" descr="RIFMLogo-Whit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5000" y="-353925"/>
            <a:ext cx="33274000" cy="2218266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iterate>
                                    <p:tmAbs val="0"/>
                                  </p:iterate>
                                  <p:childTnLst>
                                    <p:set>
                                      <p:cBhvr>
                                        <p:cTn id="6" fill="hold"/>
                                        <p:tgtEl>
                                          <p:spTgt spid="148"/>
                                        </p:tgtEl>
                                        <p:attrNameLst>
                                          <p:attrName>style.visibility</p:attrName>
                                        </p:attrNameLst>
                                      </p:cBhvr>
                                      <p:to>
                                        <p:strVal val="visible"/>
                                      </p:to>
                                    </p:set>
                                    <p:anim calcmode="lin" valueType="num">
                                      <p:cBhvr>
                                        <p:cTn id="7" dur="1000" fill="hold"/>
                                        <p:tgtEl>
                                          <p:spTgt spid="148"/>
                                        </p:tgtEl>
                                        <p:attrNameLst>
                                          <p:attrName>ppt_w</p:attrName>
                                        </p:attrNameLst>
                                      </p:cBhvr>
                                      <p:tavLst>
                                        <p:tav tm="0">
                                          <p:val>
                                            <p:strVal val="4*#ppt_w"/>
                                          </p:val>
                                        </p:tav>
                                        <p:tav tm="100000">
                                          <p:val>
                                            <p:strVal val="#ppt_w"/>
                                          </p:val>
                                        </p:tav>
                                      </p:tavLst>
                                    </p:anim>
                                    <p:anim calcmode="lin" valueType="num">
                                      <p:cBhvr>
                                        <p:cTn id="8" dur="1000" fill="hold"/>
                                        <p:tgtEl>
                                          <p:spTgt spid="148"/>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10" presetClass="exit" presetSubtype="0" fill="hold" grpId="2" nodeType="afterEffect">
                                  <p:stCondLst>
                                    <p:cond delay="0"/>
                                  </p:stCondLst>
                                  <p:childTnLst>
                                    <p:animEffect transition="out" filter="fade">
                                      <p:cBhvr>
                                        <p:cTn id="11" dur="500"/>
                                        <p:tgtEl>
                                          <p:spTgt spid="147"/>
                                        </p:tgtEl>
                                      </p:cBhvr>
                                    </p:animEffect>
                                    <p:set>
                                      <p:cBhvr>
                                        <p:cTn id="12" dur="1" fill="hold">
                                          <p:stCondLst>
                                            <p:cond delay="499"/>
                                          </p:stCondLst>
                                        </p:cTn>
                                        <p:tgtEl>
                                          <p:spTgt spid="147"/>
                                        </p:tgtEl>
                                        <p:attrNameLst>
                                          <p:attrName>style.visibility</p:attrName>
                                        </p:attrNameLst>
                                      </p:cBhvr>
                                      <p:to>
                                        <p:strVal val="hidden"/>
                                      </p:to>
                                    </p:set>
                                  </p:childTnLst>
                                </p:cTn>
                              </p:par>
                              <p:par>
                                <p:cTn id="13" presetID="-1" presetClass="path" presetSubtype="0" accel="50000" decel="50000" fill="hold" nodeType="withEffect">
                                  <p:stCondLst>
                                    <p:cond delay="0"/>
                                  </p:stCondLst>
                                  <p:childTnLst>
                                    <p:animMotion origin="layout" path="M 0.000000 0.000000 L -0.000731 -0.338024" pathEditMode="relative">
                                      <p:cBhvr>
                                        <p:cTn id="14" dur="1000" fill="hold"/>
                                        <p:tgtEl>
                                          <p:spTgt spid="149"/>
                                        </p:tgtEl>
                                        <p:attrNameLst>
                                          <p:attrName>ppt_x</p:attrName>
                                          <p:attrName>ppt_y</p:attrName>
                                        </p:attrNameLst>
                                      </p:cBhvr>
                                    </p:animMotion>
                                  </p:childTnLst>
                                </p:cTn>
                              </p:par>
                              <p:par>
                                <p:cTn id="15" presetID="6" presetClass="emph" presetSubtype="0" accel="50000" decel="50000" fill="hold" grpId="3" nodeType="withEffect">
                                  <p:stCondLst>
                                    <p:cond delay="0"/>
                                  </p:stCondLst>
                                  <p:childTnLst>
                                    <p:animScale>
                                      <p:cBhvr>
                                        <p:cTn id="16" dur="1000" fill="hold"/>
                                        <p:tgtEl>
                                          <p:spTgt spid="149"/>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2" animBg="1" advAuto="0"/>
      <p:bldP spid="148" grpId="1" animBg="1" advAuto="0"/>
      <p:bldP spid="149"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ersonal Experience@2x.png" descr="Personal Experience@2x.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0" y="5062901"/>
            <a:ext cx="17526000" cy="2070101"/>
          </a:xfrm>
          <a:prstGeom prst="rect">
            <a:avLst/>
          </a:prstGeom>
          <a:ln w="12700">
            <a:miter lim="400000"/>
          </a:ln>
        </p:spPr>
      </p:pic>
      <p:pic>
        <p:nvPicPr>
          <p:cNvPr id="153" name="FM and CFS@2x.png" descr="FM and CFS@2x.png"/>
          <p:cNvPicPr>
            <a:picLocks noChangeAspect="1"/>
          </p:cNvPicPr>
          <p:nvPr/>
        </p:nvPicPr>
        <p:blipFill>
          <a:blip r:embed="rId3" cstate="email">
            <a:alphaModFix amt="50695"/>
            <a:extLst>
              <a:ext uri="{28A0092B-C50C-407E-A947-70E740481C1C}">
                <a14:useLocalDpi xmlns:a14="http://schemas.microsoft.com/office/drawing/2010/main"/>
              </a:ext>
            </a:extLst>
          </a:blip>
          <a:stretch>
            <a:fillRect/>
          </a:stretch>
        </p:blipFill>
        <p:spPr>
          <a:xfrm>
            <a:off x="5437981" y="3517900"/>
            <a:ext cx="13520855" cy="762000"/>
          </a:xfrm>
          <a:prstGeom prst="rect">
            <a:avLst/>
          </a:prstGeom>
          <a:ln w="12700">
            <a:miter lim="400000"/>
          </a:ln>
        </p:spPr>
      </p:pic>
      <p:sp>
        <p:nvSpPr>
          <p:cNvPr id="154" name="Line"/>
          <p:cNvSpPr/>
          <p:nvPr/>
        </p:nvSpPr>
        <p:spPr>
          <a:xfrm>
            <a:off x="4445000" y="4674575"/>
            <a:ext cx="15481299" cy="1"/>
          </a:xfrm>
          <a:prstGeom prst="line">
            <a:avLst/>
          </a:prstGeom>
          <a:ln w="25400">
            <a:solidFill>
              <a:srgbClr val="FFFFFF">
                <a:alpha val="50231"/>
              </a:srgbClr>
            </a:solidFill>
            <a:miter/>
          </a:ln>
        </p:spPr>
        <p:txBody>
          <a:bodyPr tIns="91439" bIns="91439"/>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HistoricalPerspectiveSection@2x.png" descr="HistoricalPerspectiveSection@2x.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76550" y="5062901"/>
            <a:ext cx="18630900" cy="2070101"/>
          </a:xfrm>
          <a:prstGeom prst="rect">
            <a:avLst/>
          </a:prstGeom>
          <a:ln w="12700">
            <a:miter lim="400000"/>
          </a:ln>
        </p:spPr>
      </p:pic>
      <p:pic>
        <p:nvPicPr>
          <p:cNvPr id="157" name="FM and CFS@2x.png" descr="FM and CFS@2x.png"/>
          <p:cNvPicPr>
            <a:picLocks noChangeAspect="1"/>
          </p:cNvPicPr>
          <p:nvPr/>
        </p:nvPicPr>
        <p:blipFill>
          <a:blip r:embed="rId3" cstate="email">
            <a:alphaModFix amt="50695"/>
            <a:extLst>
              <a:ext uri="{28A0092B-C50C-407E-A947-70E740481C1C}">
                <a14:useLocalDpi xmlns:a14="http://schemas.microsoft.com/office/drawing/2010/main"/>
              </a:ext>
            </a:extLst>
          </a:blip>
          <a:stretch>
            <a:fillRect/>
          </a:stretch>
        </p:blipFill>
        <p:spPr>
          <a:xfrm>
            <a:off x="5437981" y="3517900"/>
            <a:ext cx="13520855" cy="762000"/>
          </a:xfrm>
          <a:prstGeom prst="rect">
            <a:avLst/>
          </a:prstGeom>
          <a:ln w="12700">
            <a:miter lim="400000"/>
          </a:ln>
        </p:spPr>
      </p:pic>
      <p:sp>
        <p:nvSpPr>
          <p:cNvPr id="158" name="Line"/>
          <p:cNvSpPr/>
          <p:nvPr/>
        </p:nvSpPr>
        <p:spPr>
          <a:xfrm>
            <a:off x="4445000" y="4674575"/>
            <a:ext cx="15481299" cy="1"/>
          </a:xfrm>
          <a:prstGeom prst="line">
            <a:avLst/>
          </a:prstGeom>
          <a:ln w="25400">
            <a:solidFill>
              <a:srgbClr val="FFFFFF">
                <a:alpha val="50231"/>
              </a:srgbClr>
            </a:solidFill>
            <a:miter/>
          </a:ln>
        </p:spPr>
        <p:txBody>
          <a:bodyPr tIns="91439" bIns="91439"/>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506</TotalTime>
  <Words>1333</Words>
  <Application>Microsoft Macintosh PowerPoint</Application>
  <PresentationFormat>Custom</PresentationFormat>
  <Paragraphs>339</Paragraphs>
  <Slides>55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Corbel</vt:lpstr>
      <vt:lpstr>Myriad Pro</vt:lpstr>
      <vt:lpstr>Myriad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Chris Anderson</cp:lastModifiedBy>
  <cp:revision>7</cp:revision>
  <dcterms:modified xsi:type="dcterms:W3CDTF">2017-08-22T12:19:16Z</dcterms:modified>
</cp:coreProperties>
</file>